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8" r:id="rId2"/>
    <p:sldId id="259" r:id="rId3"/>
    <p:sldId id="293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90" r:id="rId28"/>
    <p:sldId id="291" r:id="rId29"/>
    <p:sldId id="292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7392A-9016-470E-A057-F2F6A65324B1}" type="doc">
      <dgm:prSet loTypeId="urn:microsoft.com/office/officeart/2005/8/layout/hList3" loCatId="list" qsTypeId="urn:microsoft.com/office/officeart/2005/8/quickstyle/3d2#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A8184E4-EF5C-4308-9FC4-A45EF0A7F7FD}">
      <dgm:prSet phldrT="[Текст]"/>
      <dgm:spPr/>
      <dgm:t>
        <a:bodyPr/>
        <a:lstStyle/>
        <a:p>
          <a:r>
            <a:rPr lang="ru-RU" dirty="0" smtClean="0"/>
            <a:t>Виды ОМП</a:t>
          </a:r>
          <a:endParaRPr lang="ru-RU" dirty="0"/>
        </a:p>
      </dgm:t>
    </dgm:pt>
    <dgm:pt modelId="{1FCFA8CB-F667-4471-AC13-CFED38CF5456}" type="parTrans" cxnId="{D0A3DC07-5172-4D9B-866D-405441950254}">
      <dgm:prSet/>
      <dgm:spPr/>
      <dgm:t>
        <a:bodyPr/>
        <a:lstStyle/>
        <a:p>
          <a:endParaRPr lang="ru-RU"/>
        </a:p>
      </dgm:t>
    </dgm:pt>
    <dgm:pt modelId="{AB827D1F-D323-4123-BDFB-A6E603412903}" type="sibTrans" cxnId="{D0A3DC07-5172-4D9B-866D-405441950254}">
      <dgm:prSet/>
      <dgm:spPr/>
      <dgm:t>
        <a:bodyPr/>
        <a:lstStyle/>
        <a:p>
          <a:endParaRPr lang="ru-RU"/>
        </a:p>
      </dgm:t>
    </dgm:pt>
    <dgm:pt modelId="{D160E747-82F5-40FF-A3C4-82CB364BF8F8}">
      <dgm:prSet phldrT="[Текст]"/>
      <dgm:spPr/>
      <dgm:t>
        <a:bodyPr/>
        <a:lstStyle/>
        <a:p>
          <a:r>
            <a:rPr lang="ru-RU" dirty="0" smtClean="0"/>
            <a:t>Химическое</a:t>
          </a:r>
        </a:p>
        <a:p>
          <a:r>
            <a:rPr lang="ru-RU" dirty="0" smtClean="0"/>
            <a:t>оружие</a:t>
          </a:r>
          <a:endParaRPr lang="ru-RU" dirty="0"/>
        </a:p>
      </dgm:t>
    </dgm:pt>
    <dgm:pt modelId="{51473DEE-0922-47C5-8E8E-0427AFB39D16}" type="parTrans" cxnId="{064CC365-0A5D-4718-B365-54D3F417CF55}">
      <dgm:prSet/>
      <dgm:spPr/>
      <dgm:t>
        <a:bodyPr/>
        <a:lstStyle/>
        <a:p>
          <a:endParaRPr lang="ru-RU"/>
        </a:p>
      </dgm:t>
    </dgm:pt>
    <dgm:pt modelId="{C2A77D31-0BF6-4636-B0C0-C816F314C6EB}" type="sibTrans" cxnId="{064CC365-0A5D-4718-B365-54D3F417CF55}">
      <dgm:prSet/>
      <dgm:spPr/>
      <dgm:t>
        <a:bodyPr/>
        <a:lstStyle/>
        <a:p>
          <a:endParaRPr lang="ru-RU"/>
        </a:p>
      </dgm:t>
    </dgm:pt>
    <dgm:pt modelId="{01923FDB-E5C2-43AC-8939-9A2E6ACCA60F}">
      <dgm:prSet phldrT="[Текст]"/>
      <dgm:spPr/>
      <dgm:t>
        <a:bodyPr/>
        <a:lstStyle/>
        <a:p>
          <a:r>
            <a:rPr lang="ru-RU" dirty="0" smtClean="0"/>
            <a:t>Биологическое оружие</a:t>
          </a:r>
          <a:endParaRPr lang="ru-RU" dirty="0"/>
        </a:p>
      </dgm:t>
    </dgm:pt>
    <dgm:pt modelId="{7DBB2197-1424-421B-86E9-F36A27FDB656}" type="parTrans" cxnId="{AE2D5C55-4030-4B07-AEE9-2853DF833601}">
      <dgm:prSet/>
      <dgm:spPr/>
      <dgm:t>
        <a:bodyPr/>
        <a:lstStyle/>
        <a:p>
          <a:endParaRPr lang="ru-RU"/>
        </a:p>
      </dgm:t>
    </dgm:pt>
    <dgm:pt modelId="{C82CB292-5A46-4C90-B958-B6E0D2293D5B}" type="sibTrans" cxnId="{AE2D5C55-4030-4B07-AEE9-2853DF833601}">
      <dgm:prSet/>
      <dgm:spPr/>
      <dgm:t>
        <a:bodyPr/>
        <a:lstStyle/>
        <a:p>
          <a:endParaRPr lang="ru-RU"/>
        </a:p>
      </dgm:t>
    </dgm:pt>
    <dgm:pt modelId="{85ABAA0C-66FE-477A-AFF6-67A5367473A8}">
      <dgm:prSet phldrT="[Текст]"/>
      <dgm:spPr/>
      <dgm:t>
        <a:bodyPr/>
        <a:lstStyle/>
        <a:p>
          <a:r>
            <a:rPr lang="ru-RU" dirty="0" smtClean="0"/>
            <a:t>Ядерное оружие</a:t>
          </a:r>
          <a:endParaRPr lang="ru-RU" dirty="0"/>
        </a:p>
      </dgm:t>
    </dgm:pt>
    <dgm:pt modelId="{407A6B72-2550-411E-9B15-BFDC5E423C91}" type="parTrans" cxnId="{AF6137B2-20FA-4CB6-AE45-A60D06E25358}">
      <dgm:prSet/>
      <dgm:spPr/>
      <dgm:t>
        <a:bodyPr/>
        <a:lstStyle/>
        <a:p>
          <a:endParaRPr lang="ru-RU"/>
        </a:p>
      </dgm:t>
    </dgm:pt>
    <dgm:pt modelId="{454DA994-48F5-460A-8FD8-06284A452785}" type="sibTrans" cxnId="{AF6137B2-20FA-4CB6-AE45-A60D06E25358}">
      <dgm:prSet/>
      <dgm:spPr/>
      <dgm:t>
        <a:bodyPr/>
        <a:lstStyle/>
        <a:p>
          <a:endParaRPr lang="ru-RU"/>
        </a:p>
      </dgm:t>
    </dgm:pt>
    <dgm:pt modelId="{6FFBB015-D3AE-407C-8D11-4648AF2E58F6}" type="pres">
      <dgm:prSet presAssocID="{2F87392A-9016-470E-A057-F2F6A65324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118AB-C35C-4A6C-979C-18D99417C502}" type="pres">
      <dgm:prSet presAssocID="{DA8184E4-EF5C-4308-9FC4-A45EF0A7F7FD}" presName="roof" presStyleLbl="dkBgShp" presStyleIdx="0" presStyleCnt="2" custLinFactNeighborX="-3960" custLinFactNeighborY="-10101"/>
      <dgm:spPr/>
      <dgm:t>
        <a:bodyPr/>
        <a:lstStyle/>
        <a:p>
          <a:endParaRPr lang="ru-RU"/>
        </a:p>
      </dgm:t>
    </dgm:pt>
    <dgm:pt modelId="{7FAED622-3CF6-41FB-BA41-820701463391}" type="pres">
      <dgm:prSet presAssocID="{DA8184E4-EF5C-4308-9FC4-A45EF0A7F7FD}" presName="pillars" presStyleCnt="0"/>
      <dgm:spPr/>
    </dgm:pt>
    <dgm:pt modelId="{1726E4D7-8427-4855-95E0-F10CB9E1D60C}" type="pres">
      <dgm:prSet presAssocID="{DA8184E4-EF5C-4308-9FC4-A45EF0A7F7F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7A0224-2853-49C0-87C1-B746AE3AB88C}" type="pres">
      <dgm:prSet presAssocID="{01923FDB-E5C2-43AC-8939-9A2E6ACCA60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08FAE-372B-4FAF-88CB-14D70EA6BF68}" type="pres">
      <dgm:prSet presAssocID="{85ABAA0C-66FE-477A-AFF6-67A5367473A8}" presName="pillarX" presStyleLbl="node1" presStyleIdx="2" presStyleCnt="3" custScaleX="100000" custScaleY="106435" custLinFactNeighborX="-707" custLinFactNeighborY="3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2E372-0909-45FB-9808-3EA26044D698}" type="pres">
      <dgm:prSet presAssocID="{DA8184E4-EF5C-4308-9FC4-A45EF0A7F7FD}" presName="base" presStyleLbl="dkBgShp" presStyleIdx="1" presStyleCnt="2"/>
      <dgm:spPr/>
    </dgm:pt>
  </dgm:ptLst>
  <dgm:cxnLst>
    <dgm:cxn modelId="{FC078870-C236-4D16-A86C-932A1C7B8A0B}" type="presOf" srcId="{2F87392A-9016-470E-A057-F2F6A65324B1}" destId="{6FFBB015-D3AE-407C-8D11-4648AF2E58F6}" srcOrd="0" destOrd="0" presId="urn:microsoft.com/office/officeart/2005/8/layout/hList3"/>
    <dgm:cxn modelId="{D0A3DC07-5172-4D9B-866D-405441950254}" srcId="{2F87392A-9016-470E-A057-F2F6A65324B1}" destId="{DA8184E4-EF5C-4308-9FC4-A45EF0A7F7FD}" srcOrd="0" destOrd="0" parTransId="{1FCFA8CB-F667-4471-AC13-CFED38CF5456}" sibTransId="{AB827D1F-D323-4123-BDFB-A6E603412903}"/>
    <dgm:cxn modelId="{4C2C85E5-B277-4DA6-91DB-EF2008D9A7A2}" type="presOf" srcId="{85ABAA0C-66FE-477A-AFF6-67A5367473A8}" destId="{D6808FAE-372B-4FAF-88CB-14D70EA6BF68}" srcOrd="0" destOrd="0" presId="urn:microsoft.com/office/officeart/2005/8/layout/hList3"/>
    <dgm:cxn modelId="{064CC365-0A5D-4718-B365-54D3F417CF55}" srcId="{DA8184E4-EF5C-4308-9FC4-A45EF0A7F7FD}" destId="{D160E747-82F5-40FF-A3C4-82CB364BF8F8}" srcOrd="0" destOrd="0" parTransId="{51473DEE-0922-47C5-8E8E-0427AFB39D16}" sibTransId="{C2A77D31-0BF6-4636-B0C0-C816F314C6EB}"/>
    <dgm:cxn modelId="{4B4ADA86-976A-4655-BF3C-87BBCAE6BE84}" type="presOf" srcId="{D160E747-82F5-40FF-A3C4-82CB364BF8F8}" destId="{1726E4D7-8427-4855-95E0-F10CB9E1D60C}" srcOrd="0" destOrd="0" presId="urn:microsoft.com/office/officeart/2005/8/layout/hList3"/>
    <dgm:cxn modelId="{6288C44B-057C-4124-A5CD-4B272139BE5F}" type="presOf" srcId="{DA8184E4-EF5C-4308-9FC4-A45EF0A7F7FD}" destId="{8F2118AB-C35C-4A6C-979C-18D99417C502}" srcOrd="0" destOrd="0" presId="urn:microsoft.com/office/officeart/2005/8/layout/hList3"/>
    <dgm:cxn modelId="{136F5618-457B-4D36-A822-15EB4C01E6D7}" type="presOf" srcId="{01923FDB-E5C2-43AC-8939-9A2E6ACCA60F}" destId="{7E7A0224-2853-49C0-87C1-B746AE3AB88C}" srcOrd="0" destOrd="0" presId="urn:microsoft.com/office/officeart/2005/8/layout/hList3"/>
    <dgm:cxn modelId="{AE2D5C55-4030-4B07-AEE9-2853DF833601}" srcId="{DA8184E4-EF5C-4308-9FC4-A45EF0A7F7FD}" destId="{01923FDB-E5C2-43AC-8939-9A2E6ACCA60F}" srcOrd="1" destOrd="0" parTransId="{7DBB2197-1424-421B-86E9-F36A27FDB656}" sibTransId="{C82CB292-5A46-4C90-B958-B6E0D2293D5B}"/>
    <dgm:cxn modelId="{AF6137B2-20FA-4CB6-AE45-A60D06E25358}" srcId="{DA8184E4-EF5C-4308-9FC4-A45EF0A7F7FD}" destId="{85ABAA0C-66FE-477A-AFF6-67A5367473A8}" srcOrd="2" destOrd="0" parTransId="{407A6B72-2550-411E-9B15-BFDC5E423C91}" sibTransId="{454DA994-48F5-460A-8FD8-06284A452785}"/>
    <dgm:cxn modelId="{C7F1C969-1E1E-4453-856B-C9929012BD23}" type="presParOf" srcId="{6FFBB015-D3AE-407C-8D11-4648AF2E58F6}" destId="{8F2118AB-C35C-4A6C-979C-18D99417C502}" srcOrd="0" destOrd="0" presId="urn:microsoft.com/office/officeart/2005/8/layout/hList3"/>
    <dgm:cxn modelId="{41BE38C0-882A-47F3-BB0F-4FEEE919382E}" type="presParOf" srcId="{6FFBB015-D3AE-407C-8D11-4648AF2E58F6}" destId="{7FAED622-3CF6-41FB-BA41-820701463391}" srcOrd="1" destOrd="0" presId="urn:microsoft.com/office/officeart/2005/8/layout/hList3"/>
    <dgm:cxn modelId="{A0FBF14E-00B8-4F09-B56F-21DC7B92BFD8}" type="presParOf" srcId="{7FAED622-3CF6-41FB-BA41-820701463391}" destId="{1726E4D7-8427-4855-95E0-F10CB9E1D60C}" srcOrd="0" destOrd="0" presId="urn:microsoft.com/office/officeart/2005/8/layout/hList3"/>
    <dgm:cxn modelId="{5AF75B03-8FBF-474C-B93B-D7002F725C52}" type="presParOf" srcId="{7FAED622-3CF6-41FB-BA41-820701463391}" destId="{7E7A0224-2853-49C0-87C1-B746AE3AB88C}" srcOrd="1" destOrd="0" presId="urn:microsoft.com/office/officeart/2005/8/layout/hList3"/>
    <dgm:cxn modelId="{4CF90CCC-1E1C-42FB-9669-36B6BDC0B70E}" type="presParOf" srcId="{7FAED622-3CF6-41FB-BA41-820701463391}" destId="{D6808FAE-372B-4FAF-88CB-14D70EA6BF68}" srcOrd="2" destOrd="0" presId="urn:microsoft.com/office/officeart/2005/8/layout/hList3"/>
    <dgm:cxn modelId="{2FECDEF3-4619-4762-BA58-5867603DBEFD}" type="presParOf" srcId="{6FFBB015-D3AE-407C-8D11-4648AF2E58F6}" destId="{B932E372-0909-45FB-9808-3EA26044D69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81F4B4-9D46-46FB-81F9-EA1216B1CAD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3A80C-70B8-4F69-933A-557BD527D3E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3C17CF77-7F9C-488E-8A4D-0BDD156D3BB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542BB0-2BA2-429A-ADBE-53A17135CBB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4B3984-1C3C-49E5-A1D7-391AA8FE9F5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8E9F247-7D3A-41ED-9DB3-8683762E673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4C4E9C7-255E-4E9F-9AC1-238B212A2C8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F79187-586B-4AE2-B6ED-87DBD9BA6DB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DF19847-B890-4022-8931-EB600B9DF50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35B03A-EEDD-4D67-8064-337591245B0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69EC61B-6DE7-42B3-92DF-D253582E6D2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97FEF8-3F05-417D-90DA-2E2F65EE20B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med">
    <p:split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p.vsluh.ru/news/politics/56586.html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0399" y="2492896"/>
            <a:ext cx="9144000" cy="1037977"/>
          </a:xfrm>
        </p:spPr>
        <p:txBody>
          <a:bodyPr/>
          <a:lstStyle/>
          <a:p>
            <a:pPr algn="ctr"/>
            <a:r>
              <a:rPr lang="ru-RU" dirty="0" smtClean="0"/>
              <a:t>Оружие массового поражения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4725144"/>
            <a:ext cx="8964488" cy="1037977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200" cap="none" dirty="0" smtClean="0"/>
              <a:t>Дунаева О.О</a:t>
            </a:r>
            <a:r>
              <a:rPr lang="ru-RU" sz="4000" cap="none" dirty="0" smtClean="0"/>
              <a:t>.</a:t>
            </a:r>
            <a:endParaRPr lang="ru-RU" sz="4000" cap="none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51720" y="5559375"/>
            <a:ext cx="3952056" cy="1037977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cap="none" dirty="0" err="1" smtClean="0">
                <a:solidFill>
                  <a:schemeClr val="bg1"/>
                </a:solidFill>
              </a:rPr>
              <a:t>Пгт</a:t>
            </a:r>
            <a:r>
              <a:rPr lang="ru-RU" sz="2800" cap="none" dirty="0" smtClean="0">
                <a:solidFill>
                  <a:schemeClr val="bg1"/>
                </a:solidFill>
              </a:rPr>
              <a:t>. Оленино, 2025</a:t>
            </a:r>
            <a:endParaRPr lang="ru-RU" sz="36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8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По характеру физиологического воздействия на организм человека выделяют шесть основных типов отравляющих веществ: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7300664" cy="4846320"/>
          </a:xfrm>
        </p:spPr>
        <p:txBody>
          <a:bodyPr>
            <a:normAutofit/>
          </a:bodyPr>
          <a:lstStyle/>
          <a:p>
            <a:r>
              <a:rPr lang="ru-RU" sz="3600" dirty="0"/>
              <a:t>ОВ нервно-паралитического </a:t>
            </a:r>
            <a:r>
              <a:rPr lang="ru-RU" sz="3600" dirty="0" smtClean="0"/>
              <a:t>действия;</a:t>
            </a:r>
          </a:p>
          <a:p>
            <a:r>
              <a:rPr lang="ru-RU" sz="3600" dirty="0" smtClean="0"/>
              <a:t>ОВ </a:t>
            </a:r>
            <a:r>
              <a:rPr lang="ru-RU" sz="3600" dirty="0"/>
              <a:t>кожно-нарывного </a:t>
            </a:r>
            <a:r>
              <a:rPr lang="ru-RU" sz="3600" dirty="0" smtClean="0"/>
              <a:t>действия;</a:t>
            </a:r>
            <a:endParaRPr lang="ru-RU" sz="3600" dirty="0"/>
          </a:p>
          <a:p>
            <a:r>
              <a:rPr lang="ru-RU" sz="3600" dirty="0"/>
              <a:t>ОВ </a:t>
            </a:r>
            <a:r>
              <a:rPr lang="ru-RU" sz="3600" dirty="0" err="1"/>
              <a:t>общеядовитого</a:t>
            </a:r>
            <a:r>
              <a:rPr lang="ru-RU" sz="3600" dirty="0"/>
              <a:t> </a:t>
            </a:r>
            <a:r>
              <a:rPr lang="ru-RU" sz="3600" dirty="0" smtClean="0"/>
              <a:t>действия;</a:t>
            </a:r>
            <a:endParaRPr lang="ru-RU" sz="3600" dirty="0"/>
          </a:p>
          <a:p>
            <a:r>
              <a:rPr lang="ru-RU" sz="3600" dirty="0"/>
              <a:t>ОВ удушающего </a:t>
            </a:r>
            <a:r>
              <a:rPr lang="ru-RU" sz="3600" dirty="0" smtClean="0"/>
              <a:t>действия;</a:t>
            </a:r>
            <a:endParaRPr lang="ru-RU" sz="3600" dirty="0"/>
          </a:p>
          <a:p>
            <a:r>
              <a:rPr lang="ru-RU" sz="3600" dirty="0"/>
              <a:t>ОВ </a:t>
            </a:r>
            <a:r>
              <a:rPr lang="ru-RU" sz="3600" dirty="0" err="1"/>
              <a:t>психохимического</a:t>
            </a:r>
            <a:r>
              <a:rPr lang="ru-RU" sz="3600" dirty="0"/>
              <a:t> </a:t>
            </a:r>
            <a:r>
              <a:rPr lang="ru-RU" sz="3600" dirty="0" smtClean="0"/>
              <a:t>действия;</a:t>
            </a:r>
            <a:endParaRPr lang="ru-RU" sz="3600" dirty="0"/>
          </a:p>
          <a:p>
            <a:r>
              <a:rPr lang="ru-RU" sz="3600" dirty="0"/>
              <a:t>ОВ раздражающего действия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00808"/>
            <a:ext cx="2080098" cy="13867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4840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752"/>
            <a:ext cx="9144000" cy="1143000"/>
          </a:xfrm>
        </p:spPr>
        <p:txBody>
          <a:bodyPr/>
          <a:lstStyle/>
          <a:p>
            <a:r>
              <a:rPr lang="ru-RU" dirty="0" smtClean="0"/>
              <a:t>Биологическое оружие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4114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Биологическое оружие </a:t>
            </a:r>
            <a:r>
              <a:rPr lang="ru-RU" sz="2800" dirty="0"/>
              <a:t>— это патогенные микроорганизмы или их споры, вирусы, бактериальные токсины, заражённые люди и животные, а также средства их доставки (ракеты, управляемые снаряды, автоматические аэростаты, авиация), предназначенные для массового поражения живой силы противника, сельскохозяйственных животных, посевов сельскохозяйственных культур, а также порчи некоторых видов военных материалов и </a:t>
            </a:r>
            <a:r>
              <a:rPr lang="ru-RU" sz="2800" dirty="0" smtClean="0"/>
              <a:t>снаряжения.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301208"/>
            <a:ext cx="1871705" cy="12487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45224"/>
            <a:ext cx="1944216" cy="13010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2514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Способами применения биологического </a:t>
            </a:r>
            <a:r>
              <a:rPr lang="ru-RU" sz="3200" dirty="0" smtClean="0"/>
              <a:t>оружия </a:t>
            </a:r>
            <a:r>
              <a:rPr lang="ru-RU" sz="3200" dirty="0"/>
              <a:t>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боевые части ракет</a:t>
            </a:r>
          </a:p>
          <a:p>
            <a:r>
              <a:rPr lang="ru-RU" dirty="0"/>
              <a:t>авиационные бомбы</a:t>
            </a:r>
          </a:p>
          <a:p>
            <a:r>
              <a:rPr lang="ru-RU" dirty="0"/>
              <a:t>артиллерийские мины и снаряды</a:t>
            </a:r>
          </a:p>
          <a:p>
            <a:r>
              <a:rPr lang="ru-RU" dirty="0"/>
              <a:t>пакеты (мешки, коробки, контейнеры), сбрасываемые с самолётов</a:t>
            </a:r>
          </a:p>
          <a:p>
            <a:r>
              <a:rPr lang="ru-RU" dirty="0"/>
              <a:t>специальные аппараты, рассеивающие насекомых с самолётов</a:t>
            </a:r>
          </a:p>
          <a:p>
            <a:r>
              <a:rPr lang="ru-RU" dirty="0"/>
              <a:t>диверсионные методы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20" y="1700808"/>
            <a:ext cx="2411760" cy="150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3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/>
          <a:lstStyle/>
          <a:p>
            <a:r>
              <a:rPr lang="ru-RU" dirty="0"/>
              <a:t>Бактериальные средства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Для снаряжения биологического оружия могут быть использованы возбудители следующих заболеваний:</a:t>
            </a:r>
          </a:p>
          <a:p>
            <a:r>
              <a:rPr lang="ru-RU" dirty="0"/>
              <a:t>чума</a:t>
            </a:r>
          </a:p>
          <a:p>
            <a:r>
              <a:rPr lang="ru-RU" dirty="0"/>
              <a:t>холера</a:t>
            </a:r>
          </a:p>
          <a:p>
            <a:r>
              <a:rPr lang="ru-RU" dirty="0"/>
              <a:t>сибирская язва</a:t>
            </a:r>
          </a:p>
          <a:p>
            <a:r>
              <a:rPr lang="ru-RU" dirty="0"/>
              <a:t>ботулизм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479">
            <a:off x="4860032" y="3501008"/>
            <a:ext cx="3239666" cy="238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1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239000" cy="1143000"/>
          </a:xfrm>
        </p:spPr>
        <p:txBody>
          <a:bodyPr/>
          <a:lstStyle/>
          <a:p>
            <a:r>
              <a:rPr lang="ru-RU" dirty="0" smtClean="0"/>
              <a:t>Ядерное оружие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239000" cy="4846320"/>
          </a:xfrm>
        </p:spPr>
        <p:txBody>
          <a:bodyPr/>
          <a:lstStyle/>
          <a:p>
            <a:r>
              <a:rPr lang="ru-RU" dirty="0" smtClean="0"/>
              <a:t>Ядерное оружие — </a:t>
            </a:r>
            <a:r>
              <a:rPr lang="ru-RU" dirty="0"/>
              <a:t>совокупность ядерных боеприпасов, средств их доставки к цели и средств </a:t>
            </a:r>
            <a:r>
              <a:rPr lang="ru-RU" dirty="0" smtClean="0"/>
              <a:t>управления. </a:t>
            </a:r>
          </a:p>
          <a:p>
            <a:r>
              <a:rPr lang="ru-RU" dirty="0" smtClean="0"/>
              <a:t>Ядерный </a:t>
            </a:r>
            <a:r>
              <a:rPr lang="ru-RU" dirty="0"/>
              <a:t>боеприпас — оружие взрывного действия, основанное на использовании ядерной энергии, высвобождающейся при цепной ядерной реакции деления тяжёлых </a:t>
            </a:r>
            <a:r>
              <a:rPr lang="ru-RU" dirty="0" smtClean="0"/>
              <a:t>ядер.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811" y="4740736"/>
            <a:ext cx="2353685" cy="20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9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"/>
            <a:ext cx="9144000" cy="134076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u="sng" dirty="0" smtClean="0"/>
              <a:t>Ядерное оружие</a:t>
            </a:r>
            <a:r>
              <a:rPr lang="ru-RU" sz="3600" dirty="0" smtClean="0"/>
              <a:t> – это оружие массового поражения взрывного действия.</a:t>
            </a:r>
            <a:r>
              <a:rPr lang="ru-RU" sz="4000" dirty="0" smtClean="0"/>
              <a:t> 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11560" y="1844824"/>
            <a:ext cx="8007350" cy="3417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Ядерное оружие взрывного действия основано на использовании внутриядерной энергии при делении атомных ядер радиоактивных элементов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2800" dirty="0" smtClean="0"/>
              <a:t>(Уран-235,плутоний-239).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ru-RU" sz="2800" dirty="0" smtClean="0"/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2800" dirty="0" smtClean="0"/>
              <a:t>Мощность взрыва составляет от сотен миллионов тон в тротиловом эквиваленте.</a:t>
            </a:r>
          </a:p>
        </p:txBody>
      </p:sp>
    </p:spTree>
    <p:extLst>
      <p:ext uri="{BB962C8B-B14F-4D97-AF65-F5344CB8AC3E}">
        <p14:creationId xmlns:p14="http://schemas.microsoft.com/office/powerpoint/2010/main" val="1306922909"/>
      </p:ext>
    </p:extLst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ядерных боеприпасов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Атомные </a:t>
            </a:r>
            <a:r>
              <a:rPr lang="ru-RU" dirty="0"/>
              <a:t>— однофазные или одноступенчатые взрывные устройства, в которых основной выход энергии происходит от ядерной реакции деления тяжелых ядер </a:t>
            </a:r>
            <a:r>
              <a:rPr lang="ru-RU" dirty="0" smtClean="0"/>
              <a:t>с </a:t>
            </a:r>
            <a:r>
              <a:rPr lang="ru-RU" dirty="0"/>
              <a:t>образованием более лёгких элементов</a:t>
            </a:r>
            <a:r>
              <a:rPr lang="ru-RU" dirty="0" smtClean="0"/>
              <a:t>.</a:t>
            </a:r>
          </a:p>
          <a:p>
            <a:r>
              <a:rPr lang="ru-RU" dirty="0"/>
              <a:t>Термоядерное </a:t>
            </a:r>
            <a:r>
              <a:rPr lang="ru-RU" dirty="0" smtClean="0"/>
              <a:t>оружие— </a:t>
            </a:r>
            <a:r>
              <a:rPr lang="ru-RU"/>
              <a:t>двухфазные </a:t>
            </a:r>
            <a:r>
              <a:rPr lang="ru-RU" smtClean="0"/>
              <a:t>устройства</a:t>
            </a:r>
            <a:r>
              <a:rPr lang="ru-RU" dirty="0"/>
              <a:t>, в которых последовательно развиваются два физических процесса, локализованных в различных областях </a:t>
            </a:r>
            <a:r>
              <a:rPr lang="ru-RU" dirty="0" smtClean="0"/>
              <a:t>пространства.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94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smtClean="0"/>
              <a:t>Взрывы подразделяются на: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ru-RU" sz="3600" i="1" smtClean="0"/>
              <a:t>Воздушный</a:t>
            </a:r>
          </a:p>
        </p:txBody>
      </p:sp>
      <p:pic>
        <p:nvPicPr>
          <p:cNvPr id="9221" name="Picture 5" descr="36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734377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497548"/>
      </p:ext>
    </p:extLst>
  </p:cSld>
  <p:clrMapOvr>
    <a:masterClrMapping/>
  </p:clrMapOvr>
  <p:transition>
    <p:cover dir="d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i="1" smtClean="0"/>
              <a:t>Подводный</a:t>
            </a:r>
          </a:p>
        </p:txBody>
      </p:sp>
      <p:pic>
        <p:nvPicPr>
          <p:cNvPr id="11269" name="Picture 5" descr="36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29427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221354"/>
      </p:ext>
    </p:extLst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i="1" smtClean="0"/>
              <a:t>Надводный</a:t>
            </a:r>
          </a:p>
        </p:txBody>
      </p:sp>
      <p:pic>
        <p:nvPicPr>
          <p:cNvPr id="12293" name="Picture 5" descr="36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023"/>
            <a:ext cx="78486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098595"/>
      </p:ext>
    </p:extLst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/>
          <a:lstStyle/>
          <a:p>
            <a:r>
              <a:rPr lang="ru-RU" dirty="0" smtClean="0"/>
              <a:t>Содержание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239000" cy="463829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Что такое оружие массового поражения</a:t>
            </a:r>
            <a:r>
              <a:rPr lang="ru-RU" dirty="0" smtClean="0"/>
              <a:t>?</a:t>
            </a:r>
          </a:p>
          <a:p>
            <a:r>
              <a:rPr lang="ru-RU" dirty="0"/>
              <a:t>Виды ОМП</a:t>
            </a:r>
          </a:p>
          <a:p>
            <a:r>
              <a:rPr lang="ru-RU" dirty="0"/>
              <a:t>Химическое </a:t>
            </a:r>
            <a:r>
              <a:rPr lang="ru-RU" dirty="0" smtClean="0"/>
              <a:t>оружие</a:t>
            </a:r>
          </a:p>
          <a:p>
            <a:r>
              <a:rPr lang="ru-RU" dirty="0"/>
              <a:t>Применение химического оружия несколько раз запрещалось различными международными </a:t>
            </a:r>
            <a:r>
              <a:rPr lang="ru-RU" dirty="0" smtClean="0"/>
              <a:t>договоренностями</a:t>
            </a:r>
          </a:p>
          <a:p>
            <a:r>
              <a:rPr lang="ru-RU" dirty="0"/>
              <a:t>Поражающие факторы химического </a:t>
            </a:r>
            <a:r>
              <a:rPr lang="ru-RU" dirty="0" smtClean="0"/>
              <a:t>взрыва</a:t>
            </a:r>
          </a:p>
          <a:p>
            <a:r>
              <a:rPr lang="ru-RU" dirty="0"/>
              <a:t>Химическое оружие различают по следующим </a:t>
            </a:r>
            <a:r>
              <a:rPr lang="ru-RU" dirty="0" smtClean="0"/>
              <a:t>характеристикам</a:t>
            </a:r>
          </a:p>
          <a:p>
            <a:r>
              <a:rPr lang="ru-RU" dirty="0"/>
              <a:t>По характеру физиологического воздействия на организм человека выделяют шесть основных типов отравляющих </a:t>
            </a:r>
            <a:r>
              <a:rPr lang="ru-RU" dirty="0" smtClean="0"/>
              <a:t>веществ</a:t>
            </a:r>
          </a:p>
          <a:p>
            <a:r>
              <a:rPr lang="ru-RU" dirty="0"/>
              <a:t>Биологическое </a:t>
            </a:r>
            <a:r>
              <a:rPr lang="ru-RU" dirty="0" smtClean="0"/>
              <a:t>оружие</a:t>
            </a:r>
          </a:p>
          <a:p>
            <a:r>
              <a:rPr lang="ru-RU" dirty="0"/>
              <a:t>Способами применения биологического оружия </a:t>
            </a:r>
            <a:r>
              <a:rPr lang="ru-RU" dirty="0" smtClean="0"/>
              <a:t>являются</a:t>
            </a:r>
          </a:p>
          <a:p>
            <a:r>
              <a:rPr lang="ru-RU" dirty="0"/>
              <a:t>Бактериальные </a:t>
            </a:r>
            <a:r>
              <a:rPr lang="ru-RU" dirty="0" smtClean="0"/>
              <a:t>средства</a:t>
            </a:r>
          </a:p>
          <a:p>
            <a:r>
              <a:rPr lang="ru-RU" dirty="0"/>
              <a:t>Ядерное </a:t>
            </a:r>
            <a:r>
              <a:rPr lang="ru-RU" dirty="0" smtClean="0"/>
              <a:t>оружие</a:t>
            </a:r>
          </a:p>
          <a:p>
            <a:r>
              <a:rPr lang="ru-RU" dirty="0"/>
              <a:t>Поражающие </a:t>
            </a:r>
            <a:r>
              <a:rPr lang="ru-RU" dirty="0" smtClean="0"/>
              <a:t>факторы</a:t>
            </a:r>
          </a:p>
          <a:p>
            <a:r>
              <a:rPr lang="ru-RU" dirty="0"/>
              <a:t>Классификация ядерных </a:t>
            </a:r>
            <a:r>
              <a:rPr lang="ru-RU" dirty="0" smtClean="0"/>
              <a:t>боеприпасов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30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i="1" smtClean="0"/>
              <a:t>Подземный</a:t>
            </a:r>
          </a:p>
        </p:txBody>
      </p:sp>
      <p:pic>
        <p:nvPicPr>
          <p:cNvPr id="13317" name="Picture 5" descr="36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2009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188200"/>
      </p:ext>
    </p:extLst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i="1" smtClean="0"/>
              <a:t>Наземный</a:t>
            </a:r>
          </a:p>
        </p:txBody>
      </p:sp>
      <p:pic>
        <p:nvPicPr>
          <p:cNvPr id="10244" name="Picture 4" descr="36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500438"/>
            <a:ext cx="4465638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36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557338"/>
            <a:ext cx="3959225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755093"/>
      </p:ext>
    </p:extLst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7207"/>
            <a:ext cx="7239000" cy="1143000"/>
          </a:xfrm>
        </p:spPr>
        <p:txBody>
          <a:bodyPr/>
          <a:lstStyle/>
          <a:p>
            <a:r>
              <a:rPr lang="ru-RU" dirty="0"/>
              <a:t>Поражающие факторы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7228656" cy="5114968"/>
          </a:xfrm>
        </p:spPr>
        <p:txBody>
          <a:bodyPr/>
          <a:lstStyle/>
          <a:p>
            <a:r>
              <a:rPr lang="ru-RU" dirty="0"/>
              <a:t>ударная волна</a:t>
            </a:r>
          </a:p>
          <a:p>
            <a:r>
              <a:rPr lang="ru-RU" dirty="0"/>
              <a:t>световое излучение</a:t>
            </a:r>
          </a:p>
          <a:p>
            <a:r>
              <a:rPr lang="ru-RU" dirty="0"/>
              <a:t>проникающая радиация</a:t>
            </a:r>
          </a:p>
          <a:p>
            <a:r>
              <a:rPr lang="ru-RU" dirty="0"/>
              <a:t>радиоактивное заражение</a:t>
            </a:r>
          </a:p>
          <a:p>
            <a:r>
              <a:rPr lang="ru-RU" dirty="0"/>
              <a:t>электромагнитный импульс (ЭМИ)</a:t>
            </a:r>
          </a:p>
          <a:p>
            <a:r>
              <a:rPr lang="ru-RU" dirty="0"/>
              <a:t>рентгеновское излучение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653136"/>
            <a:ext cx="5004048" cy="200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7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60648"/>
            <a:ext cx="9144000" cy="72008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</a:t>
            </a:r>
            <a:r>
              <a:rPr lang="ru-RU" sz="3600" u="sng" dirty="0" smtClean="0"/>
              <a:t>Ударная волна</a:t>
            </a:r>
            <a:r>
              <a:rPr lang="ru-RU" sz="3600" dirty="0" smtClean="0"/>
              <a:t> – основной поражающий фактор.</a:t>
            </a:r>
            <a:r>
              <a:rPr lang="ru-RU" sz="4000" dirty="0" smtClean="0"/>
              <a:t> 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288" y="2349500"/>
            <a:ext cx="8450262" cy="4175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Большинство разрушений и повреждений зданий и сооружений, а также массовые поражения людей обусловлены, как правило, ее воздействием. </a:t>
            </a:r>
          </a:p>
        </p:txBody>
      </p:sp>
    </p:spTree>
    <p:extLst>
      <p:ext uri="{BB962C8B-B14F-4D97-AF65-F5344CB8AC3E}">
        <p14:creationId xmlns:p14="http://schemas.microsoft.com/office/powerpoint/2010/main" val="1091113115"/>
      </p:ext>
    </p:extLst>
  </p:cSld>
  <p:clrMapOvr>
    <a:masterClrMapping/>
  </p:clrMapOvr>
  <p:transition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"/>
            <a:ext cx="9144000" cy="119675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400" dirty="0" smtClean="0"/>
              <a:t>2 </a:t>
            </a:r>
            <a:r>
              <a:rPr lang="ru-RU" sz="1800" dirty="0" smtClean="0"/>
              <a:t>. </a:t>
            </a:r>
            <a:r>
              <a:rPr lang="ru-RU" sz="2400" u="sng" dirty="0" smtClean="0"/>
              <a:t>Световое излучение</a:t>
            </a:r>
            <a:r>
              <a:rPr lang="ru-RU" sz="2400" dirty="0" smtClean="0"/>
              <a:t> – это поток лучистой энергии, включающий видимые, ультрафиолетовые и инфракрасные лучи.</a:t>
            </a:r>
            <a:r>
              <a:rPr lang="ru-RU" sz="2800" dirty="0" smtClean="0"/>
              <a:t> </a:t>
            </a:r>
            <a:endParaRPr lang="ru-RU" sz="3600" dirty="0" smtClean="0"/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536" y="2060848"/>
            <a:ext cx="8521700" cy="37449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Оно образуется раскаленными продуктами ядерного взрыва и раскаленным воздухом, распространяется практически мгновенно и длится, в зависимости от мощности ядерного взрыва, до 20 секунд. </a:t>
            </a:r>
            <a:r>
              <a:rPr lang="ru-RU" sz="2800" dirty="0"/>
              <a:t>Вызывает у людей и животных </a:t>
            </a:r>
            <a:r>
              <a:rPr lang="ru-RU" sz="2800" dirty="0" smtClean="0"/>
              <a:t>ожоги различной</a:t>
            </a:r>
            <a:r>
              <a:rPr lang="ru-RU" sz="2800" dirty="0"/>
              <a:t> степени и ослепление; оплавление, </a:t>
            </a:r>
            <a:r>
              <a:rPr lang="ru-RU" sz="2800" dirty="0" err="1" smtClean="0"/>
              <a:t>обуг-ливание</a:t>
            </a:r>
            <a:r>
              <a:rPr lang="ru-RU" sz="2800" dirty="0"/>
              <a:t> и возгорание различных материалов.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55692575"/>
      </p:ext>
    </p:extLst>
  </p:cSld>
  <p:clrMapOvr>
    <a:masterClrMapping/>
  </p:clrMapOvr>
  <p:transition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3. </a:t>
            </a:r>
            <a:r>
              <a:rPr lang="ru-RU" sz="2800" u="sng" dirty="0" smtClean="0"/>
              <a:t>Проникающая радиация</a:t>
            </a:r>
            <a:r>
              <a:rPr lang="ru-RU" sz="2800" dirty="0" smtClean="0"/>
              <a:t> – это поток испускаемых при ядерном взрыве гамма – лучей и нейтронов.</a:t>
            </a:r>
            <a:r>
              <a:rPr lang="ru-RU" sz="2000" dirty="0" smtClean="0"/>
              <a:t> 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11188" y="2349500"/>
            <a:ext cx="8234362" cy="424815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Воздействие данного поражающего фактора на все живые существа (в том числе и на человека) состоит в ионизации атомов и молекул организма, что приводит к нарушению жизненных функций отдельных органов, поражению костного мозга, развитию лучевой болезни. </a:t>
            </a:r>
          </a:p>
        </p:txBody>
      </p:sp>
    </p:spTree>
    <p:extLst>
      <p:ext uri="{BB962C8B-B14F-4D97-AF65-F5344CB8AC3E}">
        <p14:creationId xmlns:p14="http://schemas.microsoft.com/office/powerpoint/2010/main" val="2550285813"/>
      </p:ext>
    </p:extLst>
  </p:cSld>
  <p:clrMapOvr>
    <a:masterClrMapping/>
  </p:clrMapOvr>
  <p:transition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0798"/>
            <a:ext cx="8385175" cy="93563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dirty="0" smtClean="0"/>
              <a:t>4. </a:t>
            </a:r>
            <a:r>
              <a:rPr lang="ru-RU" sz="3600" u="sng" dirty="0" smtClean="0"/>
              <a:t>Радиоактивное заражение</a:t>
            </a:r>
            <a:r>
              <a:rPr lang="ru-RU" dirty="0" smtClean="0"/>
              <a:t> 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67544" y="1700808"/>
            <a:ext cx="8377237" cy="482453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dirty="0" smtClean="0">
                <a:solidFill>
                  <a:srgbClr val="000000"/>
                </a:solidFill>
                <a:latin typeface="Helvetica"/>
                <a:ea typeface="Calibri"/>
                <a:cs typeface="Times New Roman"/>
              </a:rPr>
              <a:t>загрязнение</a:t>
            </a:r>
            <a:r>
              <a:rPr lang="ru-RU" dirty="0">
                <a:solidFill>
                  <a:srgbClr val="000000"/>
                </a:solidFill>
                <a:latin typeface="Helvetica"/>
                <a:ea typeface="Calibri"/>
                <a:cs typeface="Times New Roman"/>
              </a:rPr>
              <a:t> местности и находящихся на ней объектов радиоактивными веществами.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eaLnBrk="1" hangingPunct="1">
              <a:defRPr/>
            </a:pPr>
            <a:r>
              <a:rPr lang="ru-RU" dirty="0" smtClean="0"/>
              <a:t>Опасность поражения людей в районах радиоактивного заражения местности может сохраняться продолжительное время – дни, недели и даже месяцы. Заражение местности зависит от вида взрыва. Наиболее опасен наземный взрыв. </a:t>
            </a:r>
          </a:p>
        </p:txBody>
      </p:sp>
    </p:spTree>
    <p:extLst>
      <p:ext uri="{BB962C8B-B14F-4D97-AF65-F5344CB8AC3E}">
        <p14:creationId xmlns:p14="http://schemas.microsoft.com/office/powerpoint/2010/main" val="2120913103"/>
      </p:ext>
    </p:extLst>
  </p:cSld>
  <p:clrMapOvr>
    <a:masterClrMapping/>
  </p:clrMapOvr>
  <p:transition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• Йод-131 </a:t>
            </a:r>
            <a:r>
              <a:rPr lang="ru-RU" sz="2400" dirty="0"/>
              <a:t>— является бета- и гамма-радиоактивным, период полураспада — около 8 суток.  Концентрируется в основном в щитовидной железе.</a:t>
            </a:r>
          </a:p>
          <a:p>
            <a:pPr marL="0" indent="0">
              <a:buNone/>
            </a:pPr>
            <a:r>
              <a:rPr lang="ru-RU" sz="2400" dirty="0"/>
              <a:t>•	Стронций-90 — период полураспада — примерно 28,8 лет. Крайне опасен. Откладывается, в основном, </a:t>
            </a:r>
            <a:r>
              <a:rPr lang="ru-RU" sz="2400" dirty="0" smtClean="0"/>
              <a:t>в костных </a:t>
            </a:r>
            <a:r>
              <a:rPr lang="ru-RU" sz="2400" dirty="0"/>
              <a:t>тканях (костях).</a:t>
            </a:r>
          </a:p>
          <a:p>
            <a:pPr marL="0" indent="0">
              <a:buNone/>
            </a:pPr>
            <a:r>
              <a:rPr lang="ru-RU" sz="2400" dirty="0"/>
              <a:t>•	Цезий-137 — период полураспада — 33 года. Один из главных компонентов радиоактивного </a:t>
            </a:r>
            <a:r>
              <a:rPr lang="ru-RU" sz="2400" dirty="0" smtClean="0"/>
              <a:t>загрязнения биосферы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•	Кобальт-60 — период полураспада примерно равен 5,3 года.</a:t>
            </a:r>
          </a:p>
          <a:p>
            <a:pPr marL="0" indent="0">
              <a:buNone/>
            </a:pPr>
            <a:r>
              <a:rPr lang="ru-RU" sz="2400" dirty="0"/>
              <a:t>•	Америций-241 — период полураспада примерно равен 433 года.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18385671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17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Электромагнитный </a:t>
            </a:r>
            <a:r>
              <a:rPr lang="ru-RU" dirty="0"/>
              <a:t>импульс (ЭМИ) —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640960" cy="482453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поражающий </a:t>
            </a:r>
            <a:r>
              <a:rPr lang="ru-RU" sz="2400" dirty="0"/>
              <a:t>фактор ядерного оружия, а также любых </a:t>
            </a:r>
            <a:r>
              <a:rPr lang="ru-RU" sz="2400" dirty="0" smtClean="0"/>
              <a:t>других источников </a:t>
            </a:r>
            <a:r>
              <a:rPr lang="ru-RU" sz="2400" dirty="0"/>
              <a:t>ЭМИ (например молнии, специального электромагнитного оружия, короткого замыкания </a:t>
            </a:r>
            <a:r>
              <a:rPr lang="ru-RU" sz="2400" dirty="0" smtClean="0"/>
              <a:t>в электрооборудовании </a:t>
            </a:r>
            <a:r>
              <a:rPr lang="ru-RU" sz="2400" dirty="0"/>
              <a:t>высокой мощности, или близкой вспышки сверхновой и т. д.). Поражающее </a:t>
            </a:r>
            <a:r>
              <a:rPr lang="ru-RU" sz="2400" dirty="0" smtClean="0"/>
              <a:t>действие электромагнитного </a:t>
            </a:r>
            <a:r>
              <a:rPr lang="ru-RU" sz="2400" dirty="0"/>
              <a:t>импульса (ЭМИ) обусловлено возникновением наведённых напряжений и токов </a:t>
            </a:r>
            <a:r>
              <a:rPr lang="ru-RU" sz="2400" dirty="0" smtClean="0"/>
              <a:t>в различных </a:t>
            </a:r>
            <a:r>
              <a:rPr lang="ru-RU" sz="2400" dirty="0"/>
              <a:t>проводниках. Действие ЭМИ проявляется, прежде всего, по отношению к электрической </a:t>
            </a:r>
            <a:r>
              <a:rPr lang="ru-RU" sz="2400" dirty="0" smtClean="0"/>
              <a:t>и радиоэлектронной </a:t>
            </a:r>
            <a:r>
              <a:rPr lang="ru-RU" sz="2400" dirty="0"/>
              <a:t>аппаратуре. Наиболее уязвимы линии связи, сигнализации и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708548944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ru-RU" dirty="0" smtClean="0"/>
              <a:t>6. </a:t>
            </a:r>
            <a:r>
              <a:rPr lang="ru-RU" dirty="0" err="1" smtClean="0"/>
              <a:t>Рентге́новское</a:t>
            </a:r>
            <a:r>
              <a:rPr lang="ru-RU" dirty="0" smtClean="0"/>
              <a:t> </a:t>
            </a:r>
            <a:r>
              <a:rPr lang="ru-RU" dirty="0" err="1"/>
              <a:t>излуче́ние</a:t>
            </a:r>
            <a:r>
              <a:rPr lang="ru-RU" dirty="0"/>
              <a:t> —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784976" cy="482453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электромагнитные </a:t>
            </a:r>
            <a:r>
              <a:rPr lang="ru-RU" sz="2400" dirty="0"/>
              <a:t>волны, энергия фотонов которых </a:t>
            </a:r>
            <a:r>
              <a:rPr lang="ru-RU" sz="2400" dirty="0" smtClean="0"/>
              <a:t>лежит на </a:t>
            </a:r>
            <a:r>
              <a:rPr lang="ru-RU" sz="2400" dirty="0"/>
              <a:t>шкале электромагнитных волн между ультрафиолетовым излучением и гамма-излучением, что соответствует длинам волн от </a:t>
            </a:r>
            <a:r>
              <a:rPr lang="ru-RU" sz="2400" dirty="0" smtClean="0"/>
              <a:t>10</a:t>
            </a:r>
            <a:r>
              <a:rPr lang="ru-RU" sz="2400" dirty="0"/>
              <a:t>−12 до 10−7 м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/>
              <a:t>Рентгеновское излучение является ионизирующим. Оно воздействует на ткани живых организмов и </a:t>
            </a:r>
            <a:r>
              <a:rPr lang="ru-RU" sz="2400" dirty="0" smtClean="0"/>
              <a:t>может быть </a:t>
            </a:r>
            <a:r>
              <a:rPr lang="ru-RU" sz="2400" dirty="0"/>
              <a:t>причиной лучевой болезни, лучевых ожогов и злокачественных опухолей. По причине этого при работе </a:t>
            </a:r>
            <a:r>
              <a:rPr lang="ru-RU" sz="2400" dirty="0" smtClean="0"/>
              <a:t>с рентгеновским </a:t>
            </a:r>
            <a:r>
              <a:rPr lang="ru-RU" sz="2400" dirty="0"/>
              <a:t>излучением необходимо соблюдать меры защиты. Считается, что поражение </a:t>
            </a:r>
            <a:r>
              <a:rPr lang="ru-RU" sz="2400" dirty="0" smtClean="0"/>
              <a:t>прямо пропорционально </a:t>
            </a:r>
            <a:r>
              <a:rPr lang="ru-RU" sz="2400" dirty="0"/>
              <a:t>поглощённой дозе излучения. Рентгеновское излучение является </a:t>
            </a:r>
            <a:r>
              <a:rPr lang="ru-RU" sz="2400" u="sng" dirty="0"/>
              <a:t>мутагенным</a:t>
            </a:r>
            <a:r>
              <a:rPr lang="ru-RU" sz="2400" dirty="0"/>
              <a:t> фактором.</a:t>
            </a:r>
          </a:p>
        </p:txBody>
      </p:sp>
    </p:spTree>
    <p:extLst>
      <p:ext uri="{BB962C8B-B14F-4D97-AF65-F5344CB8AC3E}">
        <p14:creationId xmlns:p14="http://schemas.microsoft.com/office/powerpoint/2010/main" val="2289827665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/>
              <a:t>Личностные</a:t>
            </a:r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ru-RU" sz="2000" dirty="0" err="1" smtClean="0"/>
              <a:t>сформированность</a:t>
            </a:r>
            <a:r>
              <a:rPr lang="ru-RU" sz="2000" dirty="0" smtClean="0"/>
              <a:t> активной гражданской позиции обучающегося, готового и способного применять принципы и правила безопасного поведения в течение всей жизни;</a:t>
            </a:r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ru-RU" sz="2100" dirty="0" err="1" smtClean="0"/>
              <a:t>уважение закона и правопорядка, осознание своих прав, обязанностей и ответственности в области защиты населения и территории Российской Федерации от чрезвычайных ситуаций и в других областях, связанных с безопасностью жизнедеятельности;</a:t>
            </a:r>
          </a:p>
          <a:p>
            <a:r>
              <a:rPr lang="ru-RU" sz="2000" b="1" dirty="0" err="1" smtClean="0"/>
              <a:t>Метапредметные</a:t>
            </a:r>
            <a:r>
              <a:rPr lang="ru-RU" sz="2000" b="1" dirty="0" smtClean="0"/>
              <a:t> </a:t>
            </a:r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ru-RU" sz="2100" dirty="0" smtClean="0"/>
              <a:t>определять цели действий применительно к заданной (смоделированной) ситуации, выбирать способы их достижения с учетом самостоятельно выделенных критериев в парадигме безопасной жизнедеятельности, оценивать риски  возможных последствий для реализации </a:t>
            </a:r>
            <a:r>
              <a:rPr lang="ru-RU" sz="2100" dirty="0" err="1" smtClean="0"/>
              <a:t>риск-ориентированного</a:t>
            </a:r>
            <a:r>
              <a:rPr lang="ru-RU" sz="2100" dirty="0" smtClean="0"/>
              <a:t> поведения;</a:t>
            </a:r>
          </a:p>
          <a:p>
            <a:r>
              <a:rPr lang="ru-RU" sz="2000" b="1" dirty="0" smtClean="0"/>
              <a:t>Предметные</a:t>
            </a:r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ru-RU" sz="2000" dirty="0" smtClean="0"/>
              <a:t>иметь представление о видах оружия массового поражения и их поражающих факторах;</a:t>
            </a:r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ru-RU" sz="2000" dirty="0" smtClean="0"/>
              <a:t>знать способы действий при применении противником оружия массового поражения;</a:t>
            </a:r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30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Средства доставки ядерного заряда: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484313"/>
            <a:ext cx="8540750" cy="5113337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algn="ctr" eaLnBrk="1" hangingPunct="1">
              <a:defRPr/>
            </a:pPr>
            <a:r>
              <a:rPr lang="ru-RU" smtClean="0"/>
              <a:t>Авиация</a:t>
            </a:r>
          </a:p>
          <a:p>
            <a:pPr algn="ctr"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Ракеты</a:t>
            </a:r>
          </a:p>
          <a:p>
            <a:pPr algn="r" eaLnBrk="1" hangingPunct="1">
              <a:defRPr/>
            </a:pPr>
            <a:r>
              <a:rPr lang="ru-RU" smtClean="0"/>
              <a:t>Артиллерия</a:t>
            </a:r>
          </a:p>
          <a:p>
            <a:pPr algn="r" eaLnBrk="1" hangingPunct="1">
              <a:defRPr/>
            </a:pPr>
            <a:endParaRPr lang="ru-RU" smtClean="0"/>
          </a:p>
        </p:txBody>
      </p:sp>
      <p:pic>
        <p:nvPicPr>
          <p:cNvPr id="19462" name="Picture 6" descr="is(14)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860800"/>
            <a:ext cx="244951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 descr="Aviation__003072_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816225"/>
            <a:ext cx="2808288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 descr="244723869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581525"/>
            <a:ext cx="32400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635320"/>
      </p:ext>
    </p:extLst>
  </p:cSld>
  <p:clrMapOvr>
    <a:masterClrMapping/>
  </p:clrMapOvr>
  <p:transition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decel="10000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6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Носители.</a:t>
            </a:r>
          </a:p>
        </p:txBody>
      </p:sp>
      <p:pic>
        <p:nvPicPr>
          <p:cNvPr id="17412" name="Picture 4" descr="pic-039s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16338"/>
            <a:ext cx="25193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28161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565400"/>
            <a:ext cx="29591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i[10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870325"/>
            <a:ext cx="2447925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745457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36912"/>
            <a:ext cx="85507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kern="1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mpact"/>
              </a:rPr>
              <a:t>Тесты  контроля  темы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61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Световое излучение</a:t>
            </a:r>
            <a:r>
              <a:rPr lang="en-US" sz="3600" smtClean="0"/>
              <a:t> – </a:t>
            </a:r>
            <a:r>
              <a:rPr lang="ru-RU" sz="3600" smtClean="0"/>
              <a:t>это</a:t>
            </a:r>
            <a:r>
              <a:rPr lang="en-US" sz="3600" smtClean="0"/>
              <a:t> </a:t>
            </a:r>
            <a:r>
              <a:rPr lang="ru-RU" sz="3600" smtClean="0"/>
              <a:t>:</a:t>
            </a:r>
            <a:r>
              <a:rPr lang="ru-RU" smtClean="0"/>
              <a:t> 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50825" y="1700213"/>
            <a:ext cx="8594725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а) поток лучистой энергии, включающей ультрафиолетовые, видимые и инфракрасные лучи;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б) поток невидимых нейронов;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в) скоростной поток продуктов горения, изменяющий концентрацию атмосферного воздуха. </a:t>
            </a:r>
          </a:p>
        </p:txBody>
      </p:sp>
    </p:spTree>
    <p:extLst>
      <p:ext uri="{BB962C8B-B14F-4D97-AF65-F5344CB8AC3E}">
        <p14:creationId xmlns:p14="http://schemas.microsoft.com/office/powerpoint/2010/main" val="2588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smtClean="0"/>
              <a:t>Наиболее разрушительный фактор ядерного взрыва это: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23850" y="2060575"/>
            <a:ext cx="8521700" cy="40354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А) Электромагнитный импульс</a:t>
            </a:r>
          </a:p>
          <a:p>
            <a:pPr eaLnBrk="1" hangingPunct="1">
              <a:defRPr/>
            </a:pPr>
            <a:r>
              <a:rPr lang="ru-RU" smtClean="0"/>
              <a:t>Б) Радиоактивное заражение</a:t>
            </a:r>
          </a:p>
          <a:p>
            <a:pPr eaLnBrk="1" hangingPunct="1">
              <a:defRPr/>
            </a:pPr>
            <a:r>
              <a:rPr lang="ru-RU" smtClean="0"/>
              <a:t>В) Ударная волна</a:t>
            </a:r>
          </a:p>
          <a:p>
            <a:pPr eaLnBrk="1" hangingPunct="1">
              <a:defRPr/>
            </a:pPr>
            <a:r>
              <a:rPr lang="ru-RU" smtClean="0"/>
              <a:t>Г) Световое излучение</a:t>
            </a:r>
          </a:p>
          <a:p>
            <a:pPr eaLnBrk="1" hangingPunct="1">
              <a:defRPr/>
            </a:pPr>
            <a:r>
              <a:rPr lang="ru-RU" smtClean="0"/>
              <a:t>Д) Ионизирующее излучение</a:t>
            </a:r>
          </a:p>
        </p:txBody>
      </p:sp>
    </p:spTree>
    <p:extLst>
      <p:ext uri="{BB962C8B-B14F-4D97-AF65-F5344CB8AC3E}">
        <p14:creationId xmlns:p14="http://schemas.microsoft.com/office/powerpoint/2010/main" val="113428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168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Ядерное оружие</a:t>
            </a:r>
            <a:r>
              <a:rPr lang="en-US" sz="3600" smtClean="0"/>
              <a:t> –</a:t>
            </a:r>
            <a:r>
              <a:rPr lang="ru-RU" sz="3600" smtClean="0"/>
              <a:t> это</a:t>
            </a:r>
            <a:r>
              <a:rPr lang="en-US" sz="3600" smtClean="0"/>
              <a:t> </a:t>
            </a:r>
            <a:r>
              <a:rPr lang="ru-RU" sz="3600" smtClean="0"/>
              <a:t>:</a:t>
            </a:r>
            <a:r>
              <a:rPr lang="ru-RU" smtClean="0"/>
              <a:t> 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23850" y="1557338"/>
            <a:ext cx="8521700" cy="50403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а) высокоточное наступательное оружие, основанное на использовании  ионизирующего излучения при взрыве ядерного заряда в воздухе, на земле (на воде) или под землей (под водой);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б) оружие массового поражения взрывного действия, основанное на использовании светового излучения за счет возникающего при взрыве большого потока лучистой энергии, включающей ультрафиолетовые, видимые и инфракрасные лучи;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в) оружие массового поражения взрывного действия, основанное на использовании внутриядерной энергии. </a:t>
            </a:r>
          </a:p>
        </p:txBody>
      </p:sp>
    </p:spTree>
    <p:extLst>
      <p:ext uri="{BB962C8B-B14F-4D97-AF65-F5344CB8AC3E}">
        <p14:creationId xmlns:p14="http://schemas.microsoft.com/office/powerpoint/2010/main" val="240389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144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оружие массового поражения?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Оружие массового поражения </a:t>
            </a:r>
            <a:r>
              <a:rPr lang="ru-RU" dirty="0" smtClean="0"/>
              <a:t>— </a:t>
            </a:r>
            <a:r>
              <a:rPr lang="ru-RU" dirty="0"/>
              <a:t>оружие большой поражающей способности, предназначенное для нанесения массовых потерь или разрушений на относительно больших </a:t>
            </a:r>
            <a:r>
              <a:rPr lang="ru-RU" dirty="0" smtClean="0"/>
              <a:t>пространствах.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7537">
            <a:off x="1343119" y="3851084"/>
            <a:ext cx="2572223" cy="19291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61048"/>
            <a:ext cx="2626501" cy="18723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5485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338118"/>
              </p:ext>
            </p:extLst>
          </p:nvPr>
        </p:nvGraphicFramePr>
        <p:xfrm>
          <a:off x="1115616" y="1700808"/>
          <a:ext cx="727280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27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Химическое оружие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694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Химическое оружие </a:t>
            </a:r>
            <a:r>
              <a:rPr lang="ru-RU" sz="2400" dirty="0"/>
              <a:t>— оружие массового поражения, действие которого основано на токсических свойствах отравляющих </a:t>
            </a:r>
            <a:r>
              <a:rPr lang="ru-RU" sz="2400" dirty="0" smtClean="0"/>
              <a:t>веществ, </a:t>
            </a:r>
            <a:r>
              <a:rPr lang="ru-RU" sz="2400" dirty="0"/>
              <a:t>и средства их применения: артиллерийские снаряды, ракеты, мины, авиационные бомбы, газомёты, системы баллонного </a:t>
            </a:r>
            <a:r>
              <a:rPr lang="ru-RU" sz="2400" dirty="0" err="1" smtClean="0"/>
              <a:t>газопуска</a:t>
            </a:r>
            <a:r>
              <a:rPr lang="ru-RU" sz="2400" dirty="0" smtClean="0"/>
              <a:t>, </a:t>
            </a:r>
            <a:r>
              <a:rPr lang="ru-RU" sz="2400" dirty="0"/>
              <a:t>гранаты, шашки. Наряду с ядерным и биологическим </a:t>
            </a:r>
            <a:r>
              <a:rPr lang="ru-RU" sz="2400" dirty="0" smtClean="0"/>
              <a:t>оружием</a:t>
            </a:r>
            <a:r>
              <a:rPr lang="ru-RU" sz="2400" dirty="0"/>
              <a:t>, относится к оружию массового </a:t>
            </a:r>
            <a:r>
              <a:rPr lang="ru-RU" sz="2400" dirty="0" smtClean="0"/>
              <a:t>поражения.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149080"/>
            <a:ext cx="2927987" cy="21959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164887"/>
            <a:ext cx="2538413" cy="190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565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018" y="172258"/>
            <a:ext cx="8481462" cy="1143000"/>
          </a:xfrm>
        </p:spPr>
        <p:txBody>
          <a:bodyPr>
            <a:noAutofit/>
          </a:bodyPr>
          <a:lstStyle/>
          <a:p>
            <a:r>
              <a:rPr lang="ru-RU" sz="2400" dirty="0"/>
              <a:t>Применение химического оружия несколько раз запрещалось различными международными договоренностями: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7772400" cy="4114800"/>
          </a:xfrm>
        </p:spPr>
        <p:txBody>
          <a:bodyPr>
            <a:normAutofit lnSpcReduction="1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ru-RU" dirty="0"/>
              <a:t>Гаагской конвенцией 1899 г., статья </a:t>
            </a:r>
            <a:r>
              <a:rPr lang="ru-RU" dirty="0" smtClean="0"/>
              <a:t>23 запрещает </a:t>
            </a:r>
            <a:r>
              <a:rPr lang="ru-RU" dirty="0"/>
              <a:t>применение боеприпасов, единственным предназначением которых является отравление живой силы противника;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/>
              <a:t>Женевским протоколом 1925 года;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/>
              <a:t>Конвенцией о запрещении разработки, производства, накопления и применения химического оружия и о его уничтожении 1993 г.</a:t>
            </a:r>
          </a:p>
        </p:txBody>
      </p:sp>
    </p:spTree>
    <p:extLst>
      <p:ext uri="{BB962C8B-B14F-4D97-AF65-F5344CB8AC3E}">
        <p14:creationId xmlns:p14="http://schemas.microsoft.com/office/powerpoint/2010/main" val="56747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Поражающие факторы </a:t>
            </a:r>
            <a:r>
              <a:rPr lang="ru-RU" dirty="0" smtClean="0"/>
              <a:t>химического </a:t>
            </a:r>
            <a:r>
              <a:rPr lang="ru-RU" dirty="0"/>
              <a:t>взрыва: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Поражающие факторы химического оружия:</a:t>
            </a:r>
          </a:p>
          <a:p>
            <a:r>
              <a:rPr lang="ru-RU" dirty="0"/>
              <a:t>собственно, отравляющее вещество в различных видах (газы, аэрозоли, на поверхности предметов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химическое загрязнение воздуха, воды, </a:t>
            </a:r>
            <a:r>
              <a:rPr lang="ru-RU" dirty="0" smtClean="0"/>
              <a:t>почвы.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50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dirty="0"/>
              <a:t>Химическое оружие различают по следующим характеристикам: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характеру физиологического воздействия ОВ на организм человека;</a:t>
            </a:r>
          </a:p>
          <a:p>
            <a:r>
              <a:rPr lang="ru-RU" dirty="0"/>
              <a:t>тактическому назначению;</a:t>
            </a:r>
          </a:p>
          <a:p>
            <a:r>
              <a:rPr lang="ru-RU" dirty="0"/>
              <a:t>быстроте наступающего воздействия;</a:t>
            </a:r>
          </a:p>
          <a:p>
            <a:r>
              <a:rPr lang="ru-RU" dirty="0"/>
              <a:t>стойкости применяемого ОВ;</a:t>
            </a:r>
          </a:p>
          <a:p>
            <a:r>
              <a:rPr lang="ru-RU" dirty="0"/>
              <a:t>средствам и способам применения.</a:t>
            </a:r>
          </a:p>
        </p:txBody>
      </p:sp>
    </p:spTree>
    <p:extLst>
      <p:ext uri="{BB962C8B-B14F-4D97-AF65-F5344CB8AC3E}">
        <p14:creationId xmlns:p14="http://schemas.microsoft.com/office/powerpoint/2010/main" val="304867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</TotalTime>
  <Words>1186</Words>
  <Application>Microsoft Office PowerPoint</Application>
  <PresentationFormat>Экран (4:3)</PresentationFormat>
  <Paragraphs>146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5" baseType="lpstr">
      <vt:lpstr>Arial</vt:lpstr>
      <vt:lpstr>Calibri</vt:lpstr>
      <vt:lpstr>Courier New</vt:lpstr>
      <vt:lpstr>Helvetica</vt:lpstr>
      <vt:lpstr>Impact</vt:lpstr>
      <vt:lpstr>Times New Roman</vt:lpstr>
      <vt:lpstr>Tw Cen MT</vt:lpstr>
      <vt:lpstr>Wingdings</vt:lpstr>
      <vt:lpstr>Wingdings 2</vt:lpstr>
      <vt:lpstr>Обычная</vt:lpstr>
      <vt:lpstr>Оружие массового поражения</vt:lpstr>
      <vt:lpstr>Содержание урока</vt:lpstr>
      <vt:lpstr>Планируемые результаты</vt:lpstr>
      <vt:lpstr>Что такое оружие массового поражения?</vt:lpstr>
      <vt:lpstr>Презентация PowerPoint</vt:lpstr>
      <vt:lpstr>Химическое оружие</vt:lpstr>
      <vt:lpstr>Применение химического оружия несколько раз запрещалось различными международными договоренностями:</vt:lpstr>
      <vt:lpstr>Поражающие факторы химического взрыва:</vt:lpstr>
      <vt:lpstr>Химическое оружие различают по следующим характеристикам:</vt:lpstr>
      <vt:lpstr>По характеру физиологического воздействия на организм человека выделяют шесть основных типов отравляющих веществ:</vt:lpstr>
      <vt:lpstr>Биологическое оружие</vt:lpstr>
      <vt:lpstr>Способами применения биологического оружия являются:</vt:lpstr>
      <vt:lpstr>Бактериальные средства</vt:lpstr>
      <vt:lpstr>Ядерное оружие</vt:lpstr>
      <vt:lpstr>Ядерное оружие – это оружие массового поражения взрывного действия. </vt:lpstr>
      <vt:lpstr>Классификация ядерных боеприпасов</vt:lpstr>
      <vt:lpstr>Взрывы подразделяются на: Воздушный</vt:lpstr>
      <vt:lpstr>Подводный</vt:lpstr>
      <vt:lpstr>Надводный</vt:lpstr>
      <vt:lpstr>Подземный</vt:lpstr>
      <vt:lpstr>Наземный</vt:lpstr>
      <vt:lpstr>Поражающие факторы</vt:lpstr>
      <vt:lpstr> 1. Ударная волна – основной поражающий фактор. </vt:lpstr>
      <vt:lpstr>2 . Световое излучение – это поток лучистой энергии, включающий видимые, ультрафиолетовые и инфракрасные лучи. </vt:lpstr>
      <vt:lpstr>3. Проникающая радиация – это поток испускаемых при ядерном взрыве гамма – лучей и нейтронов. </vt:lpstr>
      <vt:lpstr>4. Радиоактивное заражение </vt:lpstr>
      <vt:lpstr>Презентация PowerPoint</vt:lpstr>
      <vt:lpstr>5. Электромагнитный импульс (ЭМИ) — </vt:lpstr>
      <vt:lpstr>6. Рентге́новское излуче́ние — </vt:lpstr>
      <vt:lpstr>Средства доставки ядерного заряда:</vt:lpstr>
      <vt:lpstr>Носители.</vt:lpstr>
      <vt:lpstr>Презентация PowerPoint</vt:lpstr>
      <vt:lpstr>Световое излучение – это : </vt:lpstr>
      <vt:lpstr>Наиболее разрушительный фактор ядерного взрыва это:</vt:lpstr>
      <vt:lpstr>Ядерное оружие – это 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Оружие массового поражения</dc:title>
  <dc:creator>Дунаева Ольга Олеговна</dc:creator>
  <cp:lastModifiedBy>User_Nat</cp:lastModifiedBy>
  <cp:revision>11</cp:revision>
  <dcterms:created xsi:type="dcterms:W3CDTF">2020-01-13T01:44:06Z</dcterms:created>
  <dcterms:modified xsi:type="dcterms:W3CDTF">2025-07-17T13:49:55Z</dcterms:modified>
</cp:coreProperties>
</file>