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</p:sldMasterIdLst>
  <p:notesMasterIdLst>
    <p:notesMasterId r:id="rId27"/>
  </p:notesMasterIdLst>
  <p:sldIdLst>
    <p:sldId id="261" r:id="rId3"/>
    <p:sldId id="257" r:id="rId4"/>
    <p:sldId id="267" r:id="rId5"/>
    <p:sldId id="259" r:id="rId6"/>
    <p:sldId id="270" r:id="rId7"/>
    <p:sldId id="271" r:id="rId8"/>
    <p:sldId id="272" r:id="rId9"/>
    <p:sldId id="273" r:id="rId10"/>
    <p:sldId id="279" r:id="rId11"/>
    <p:sldId id="294" r:id="rId12"/>
    <p:sldId id="282" r:id="rId13"/>
    <p:sldId id="278" r:id="rId14"/>
    <p:sldId id="286" r:id="rId15"/>
    <p:sldId id="280" r:id="rId16"/>
    <p:sldId id="276" r:id="rId17"/>
    <p:sldId id="277" r:id="rId18"/>
    <p:sldId id="307" r:id="rId19"/>
    <p:sldId id="296" r:id="rId20"/>
    <p:sldId id="306" r:id="rId21"/>
    <p:sldId id="287" r:id="rId22"/>
    <p:sldId id="304" r:id="rId23"/>
    <p:sldId id="302" r:id="rId24"/>
    <p:sldId id="305" r:id="rId25"/>
    <p:sldId id="30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B6E8"/>
    <a:srgbClr val="621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10.wmf"/><Relationship Id="rId2" Type="http://schemas.openxmlformats.org/officeDocument/2006/relationships/image" Target="../media/image2.wmf"/><Relationship Id="rId1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1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1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14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67BEB-7515-4D15-BE7F-E6E7731E2D12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E1189-8D52-4980-A0BD-5CC4B85F80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49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A1B0D-5352-4563-8A56-2515732A7BE2}" type="slidenum">
              <a:rPr lang="ru-RU"/>
              <a:pPr/>
              <a:t>5</a:t>
            </a:fld>
            <a:endParaRPr lang="ru-RU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897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A1B0D-5352-4563-8A56-2515732A7BE2}" type="slidenum">
              <a:rPr lang="ru-RU"/>
              <a:pPr/>
              <a:t>6</a:t>
            </a:fld>
            <a:endParaRPr lang="ru-RU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2865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A1B0D-5352-4563-8A56-2515732A7BE2}" type="slidenum">
              <a:rPr lang="ru-RU"/>
              <a:pPr/>
              <a:t>7</a:t>
            </a:fld>
            <a:endParaRPr lang="ru-RU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915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A1B0D-5352-4563-8A56-2515732A7BE2}" type="slidenum">
              <a:rPr lang="ru-RU"/>
              <a:pPr/>
              <a:t>8</a:t>
            </a:fld>
            <a:endParaRPr lang="ru-RU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227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32F3F-3E74-44D5-B817-11271DB40F5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156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DEEB44-872C-4BC2-ACD7-664064917139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2574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59A5C-E504-45D2-9BAA-AAE6CA177CB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55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D38A3-664F-46F7-AA11-F42251A936E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9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A600-CAF4-4347-BCA6-FB50FD6BF5D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030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41045-8448-46E6-BF9D-346E9D85137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493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2155B-5150-4DD8-9FED-678C39CF87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765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22472-BEB8-4FFA-B5BB-66D9A4D4A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844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D8134-7C4C-4298-9849-6BF467B09C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755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EA07C-44DF-4F96-9597-D557A1A297C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416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4A42B-61B5-453B-99F0-F51BE8B73EC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036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2D1D8-7DA0-4935-BFBA-EDA856B118A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26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F9B14-569D-460C-B053-269B571E1D3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61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E4C61-33C5-484A-8923-CE0812B14C4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637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E092-5BF4-4338-88E9-3A305F55225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866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1CDBA-0171-4E10-B03D-357B7B1A545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155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01089-7761-4E33-A224-FB9141D2F83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586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7A40F-8581-4E56-AD8A-83800450D85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3034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C6055-5565-49FE-B81E-36768BF4393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724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63C75-E07B-4324-BC83-3B1EA2C0F34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59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78C5E-D66C-4A88-A648-F4F1FED4FA7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1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078C5-CC6C-4369-8874-C8711F5B9BC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71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0E338-5FFF-4195-AEF3-527F3C14C86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25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13485-7FCB-4497-9A18-7A047369D4D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53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971F8-A3AE-423B-8F10-090031401F5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52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62D8D-4118-43CD-AA59-59FC02FC315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19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98AC5-311E-4A03-8D4C-A41DACED553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6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781A9C-5232-4E2C-B90D-66968614614E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46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CFEEC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C9EFCB-7C4D-4279-9822-508D8C288B00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48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18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20.png"/><Relationship Id="rId9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38.bin"/><Relationship Id="rId3" Type="http://schemas.openxmlformats.org/officeDocument/2006/relationships/image" Target="../media/image33.png"/><Relationship Id="rId21" Type="http://schemas.openxmlformats.org/officeDocument/2006/relationships/image" Target="../media/image31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7.bin"/><Relationship Id="rId20" Type="http://schemas.openxmlformats.org/officeDocument/2006/relationships/oleObject" Target="../embeddings/oleObject39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23" Type="http://schemas.openxmlformats.org/officeDocument/2006/relationships/image" Target="../media/image32.wmf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36.bin"/><Relationship Id="rId22" Type="http://schemas.openxmlformats.org/officeDocument/2006/relationships/oleObject" Target="../embeddings/oleObject4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45.bin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image" Target="../media/image40.jpeg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38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8.wmf"/><Relationship Id="rId5" Type="http://schemas.openxmlformats.org/officeDocument/2006/relationships/image" Target="../media/image7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2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12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6848475" y="4635500"/>
            <a:ext cx="1909763" cy="63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7 </a:t>
            </a:r>
            <a:r>
              <a:rPr lang="ru-RU" sz="3600" b="1" kern="10" dirty="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класс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146050" y="5711825"/>
            <a:ext cx="8856663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solidFill>
                <a:srgbClr val="CC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WordArt 5"/>
          <p:cNvSpPr>
            <a:spLocks noChangeArrowheads="1" noChangeShapeType="1" noTextEdit="1"/>
          </p:cNvSpPr>
          <p:nvPr/>
        </p:nvSpPr>
        <p:spPr bwMode="auto">
          <a:xfrm>
            <a:off x="392113" y="468313"/>
            <a:ext cx="8415337" cy="5170487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66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Сумма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/>
            <a:r>
              <a:rPr lang="ru-RU" sz="66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углов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/>
            <a:r>
              <a:rPr lang="ru-RU" sz="66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треугольника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46050" y="0"/>
            <a:ext cx="8856663" cy="6748530"/>
            <a:chOff x="118523" y="103809"/>
            <a:chExt cx="8864579" cy="6453359"/>
          </a:xfrm>
        </p:grpSpPr>
        <p:cxnSp>
          <p:nvCxnSpPr>
            <p:cNvPr id="6" name="Прямая соединительная линия 5"/>
            <p:cNvCxnSpPr>
              <a:stCxn id="7" idx="6"/>
              <a:endCxn id="8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sp>
          <p:nvSpPr>
            <p:cNvPr id="7" name="Овал 6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" name="Прямая соединительная линия 10"/>
            <p:cNvCxnSpPr>
              <a:stCxn id="7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12" name="Прямая соединительная линия 11"/>
            <p:cNvCxnSpPr>
              <a:stCxn id="8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13" name="Прямая соединительная линия 12"/>
            <p:cNvCxnSpPr>
              <a:stCxn id="9" idx="6"/>
              <a:endCxn id="10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</p:grpSp>
      <p:sp>
        <p:nvSpPr>
          <p:cNvPr id="2" name="Прямоугольник 1"/>
          <p:cNvSpPr/>
          <p:nvPr/>
        </p:nvSpPr>
        <p:spPr>
          <a:xfrm>
            <a:off x="486686" y="5628962"/>
            <a:ext cx="82118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kern="10" dirty="0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CCFF"/>
                </a:solidFill>
                <a:cs typeface="Arial"/>
              </a:rPr>
              <a:t>Методическая разработка Домашовой Т.И.</a:t>
            </a:r>
          </a:p>
          <a:p>
            <a:pPr lvl="0" algn="ctr"/>
            <a:r>
              <a:rPr lang="ru-RU" kern="10" dirty="0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CCFF"/>
                </a:solidFill>
                <a:cs typeface="Arial"/>
              </a:rPr>
              <a:t>МКОУ </a:t>
            </a:r>
            <a:r>
              <a:rPr lang="ru-RU" kern="10" dirty="0" err="1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CCFF"/>
                </a:solidFill>
                <a:cs typeface="Arial"/>
              </a:rPr>
              <a:t>Оленинская</a:t>
            </a:r>
            <a:r>
              <a:rPr lang="ru-RU" kern="10" dirty="0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CCFF"/>
                </a:solidFill>
                <a:cs typeface="Arial"/>
              </a:rPr>
              <a:t> СОШ п. Оленино </a:t>
            </a:r>
            <a:r>
              <a:rPr lang="ru-RU" kern="10" dirty="0" err="1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CCFF"/>
                </a:solidFill>
                <a:cs typeface="Arial"/>
              </a:rPr>
              <a:t>Оленинского</a:t>
            </a:r>
            <a:r>
              <a:rPr lang="ru-RU" kern="10" dirty="0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CCFF"/>
                </a:solidFill>
                <a:cs typeface="Arial"/>
              </a:rPr>
              <a:t> р-она Тверской </a:t>
            </a:r>
            <a:r>
              <a:rPr lang="ru-RU" kern="10" dirty="0" err="1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CCFF"/>
                </a:solidFill>
                <a:cs typeface="Arial"/>
              </a:rPr>
              <a:t>обл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2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66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Исследование</a:t>
            </a:r>
          </a:p>
        </p:txBody>
      </p:sp>
      <p:sp>
        <p:nvSpPr>
          <p:cNvPr id="14339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7991475" cy="2016125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ru-RU" altLang="ru-RU" sz="3600" i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С помощью  «отрывания» углов   треугольника можно показать, что сумма углов треугольника равна 180</a:t>
            </a:r>
            <a:r>
              <a:rPr lang="ru-RU" altLang="ru-RU" sz="3600" i="1" dirty="0" smtClean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ru-RU" altLang="ru-RU" sz="3600" i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endParaRPr lang="ru-RU" altLang="ru-RU" sz="3600" i="1" dirty="0" smtClean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4340" name="Group 13"/>
          <p:cNvGrpSpPr>
            <a:grpSpLocks/>
          </p:cNvGrpSpPr>
          <p:nvPr/>
        </p:nvGrpSpPr>
        <p:grpSpPr bwMode="auto">
          <a:xfrm rot="-6302904">
            <a:off x="645319" y="3971132"/>
            <a:ext cx="2236787" cy="2305050"/>
            <a:chOff x="3600" y="1152"/>
            <a:chExt cx="2042" cy="1344"/>
          </a:xfrm>
        </p:grpSpPr>
        <p:grpSp>
          <p:nvGrpSpPr>
            <p:cNvPr id="14394" name="Group 14"/>
            <p:cNvGrpSpPr>
              <a:grpSpLocks/>
            </p:cNvGrpSpPr>
            <p:nvPr/>
          </p:nvGrpSpPr>
          <p:grpSpPr bwMode="auto">
            <a:xfrm>
              <a:off x="3600" y="1152"/>
              <a:ext cx="1824" cy="1344"/>
              <a:chOff x="1872" y="2784"/>
              <a:chExt cx="1824" cy="1344"/>
            </a:xfrm>
          </p:grpSpPr>
          <p:grpSp>
            <p:nvGrpSpPr>
              <p:cNvPr id="14398" name="Group 15"/>
              <p:cNvGrpSpPr>
                <a:grpSpLocks/>
              </p:cNvGrpSpPr>
              <p:nvPr/>
            </p:nvGrpSpPr>
            <p:grpSpPr bwMode="auto">
              <a:xfrm>
                <a:off x="1872" y="2784"/>
                <a:ext cx="1824" cy="1344"/>
                <a:chOff x="1872" y="2784"/>
                <a:chExt cx="1824" cy="1344"/>
              </a:xfrm>
            </p:grpSpPr>
            <p:grpSp>
              <p:nvGrpSpPr>
                <p:cNvPr id="14400" name="Group 16"/>
                <p:cNvGrpSpPr>
                  <a:grpSpLocks/>
                </p:cNvGrpSpPr>
                <p:nvPr/>
              </p:nvGrpSpPr>
              <p:grpSpPr bwMode="auto">
                <a:xfrm>
                  <a:off x="2304" y="2784"/>
                  <a:ext cx="912" cy="792"/>
                  <a:chOff x="2112" y="1824"/>
                  <a:chExt cx="912" cy="792"/>
                </a:xfrm>
              </p:grpSpPr>
              <p:sp>
                <p:nvSpPr>
                  <p:cNvPr id="14411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824"/>
                    <a:ext cx="432" cy="67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41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1824"/>
                    <a:ext cx="480" cy="43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413" name="Freeform 19"/>
                  <p:cNvSpPr>
                    <a:spLocks/>
                  </p:cNvSpPr>
                  <p:nvPr/>
                </p:nvSpPr>
                <p:spPr bwMode="auto">
                  <a:xfrm>
                    <a:off x="2448" y="2268"/>
                    <a:ext cx="568" cy="348"/>
                  </a:xfrm>
                  <a:custGeom>
                    <a:avLst/>
                    <a:gdLst>
                      <a:gd name="T0" fmla="*/ 0 w 568"/>
                      <a:gd name="T1" fmla="*/ 348 h 348"/>
                      <a:gd name="T2" fmla="*/ 48 w 568"/>
                      <a:gd name="T3" fmla="*/ 256 h 348"/>
                      <a:gd name="T4" fmla="*/ 84 w 568"/>
                      <a:gd name="T5" fmla="*/ 152 h 348"/>
                      <a:gd name="T6" fmla="*/ 136 w 568"/>
                      <a:gd name="T7" fmla="*/ 84 h 348"/>
                      <a:gd name="T8" fmla="*/ 184 w 568"/>
                      <a:gd name="T9" fmla="*/ 64 h 348"/>
                      <a:gd name="T10" fmla="*/ 452 w 568"/>
                      <a:gd name="T11" fmla="*/ 60 h 348"/>
                      <a:gd name="T12" fmla="*/ 516 w 568"/>
                      <a:gd name="T13" fmla="*/ 28 h 348"/>
                      <a:gd name="T14" fmla="*/ 568 w 568"/>
                      <a:gd name="T15" fmla="*/ 0 h 34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568"/>
                      <a:gd name="T25" fmla="*/ 0 h 348"/>
                      <a:gd name="T26" fmla="*/ 568 w 568"/>
                      <a:gd name="T27" fmla="*/ 348 h 34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568" h="348">
                        <a:moveTo>
                          <a:pt x="0" y="348"/>
                        </a:moveTo>
                        <a:cubicBezTo>
                          <a:pt x="27" y="321"/>
                          <a:pt x="28" y="286"/>
                          <a:pt x="48" y="256"/>
                        </a:cubicBezTo>
                        <a:cubicBezTo>
                          <a:pt x="57" y="222"/>
                          <a:pt x="64" y="182"/>
                          <a:pt x="84" y="152"/>
                        </a:cubicBezTo>
                        <a:cubicBezTo>
                          <a:pt x="91" y="124"/>
                          <a:pt x="110" y="97"/>
                          <a:pt x="136" y="84"/>
                        </a:cubicBezTo>
                        <a:cubicBezTo>
                          <a:pt x="152" y="76"/>
                          <a:pt x="184" y="64"/>
                          <a:pt x="184" y="64"/>
                        </a:cubicBezTo>
                        <a:cubicBezTo>
                          <a:pt x="275" y="67"/>
                          <a:pt x="361" y="68"/>
                          <a:pt x="452" y="60"/>
                        </a:cubicBezTo>
                        <a:cubicBezTo>
                          <a:pt x="472" y="48"/>
                          <a:pt x="494" y="35"/>
                          <a:pt x="516" y="28"/>
                        </a:cubicBezTo>
                        <a:cubicBezTo>
                          <a:pt x="533" y="15"/>
                          <a:pt x="553" y="15"/>
                          <a:pt x="568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414" name="Freeform 20"/>
                  <p:cNvSpPr>
                    <a:spLocks/>
                  </p:cNvSpPr>
                  <p:nvPr/>
                </p:nvSpPr>
                <p:spPr bwMode="auto">
                  <a:xfrm>
                    <a:off x="2112" y="2420"/>
                    <a:ext cx="336" cy="196"/>
                  </a:xfrm>
                  <a:custGeom>
                    <a:avLst/>
                    <a:gdLst>
                      <a:gd name="T0" fmla="*/ 0 w 336"/>
                      <a:gd name="T1" fmla="*/ 64 h 196"/>
                      <a:gd name="T2" fmla="*/ 92 w 336"/>
                      <a:gd name="T3" fmla="*/ 0 h 196"/>
                      <a:gd name="T4" fmla="*/ 140 w 336"/>
                      <a:gd name="T5" fmla="*/ 4 h 196"/>
                      <a:gd name="T6" fmla="*/ 148 w 336"/>
                      <a:gd name="T7" fmla="*/ 16 h 196"/>
                      <a:gd name="T8" fmla="*/ 152 w 336"/>
                      <a:gd name="T9" fmla="*/ 100 h 196"/>
                      <a:gd name="T10" fmla="*/ 256 w 336"/>
                      <a:gd name="T11" fmla="*/ 196 h 196"/>
                      <a:gd name="T12" fmla="*/ 336 w 336"/>
                      <a:gd name="T13" fmla="*/ 192 h 19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6"/>
                      <a:gd name="T22" fmla="*/ 0 h 196"/>
                      <a:gd name="T23" fmla="*/ 336 w 336"/>
                      <a:gd name="T24" fmla="*/ 196 h 19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6" h="196">
                        <a:moveTo>
                          <a:pt x="0" y="64"/>
                        </a:moveTo>
                        <a:cubicBezTo>
                          <a:pt x="31" y="43"/>
                          <a:pt x="61" y="20"/>
                          <a:pt x="92" y="0"/>
                        </a:cubicBezTo>
                        <a:cubicBezTo>
                          <a:pt x="108" y="1"/>
                          <a:pt x="125" y="0"/>
                          <a:pt x="140" y="4"/>
                        </a:cubicBezTo>
                        <a:cubicBezTo>
                          <a:pt x="145" y="5"/>
                          <a:pt x="147" y="11"/>
                          <a:pt x="148" y="16"/>
                        </a:cubicBezTo>
                        <a:cubicBezTo>
                          <a:pt x="151" y="44"/>
                          <a:pt x="150" y="72"/>
                          <a:pt x="152" y="100"/>
                        </a:cubicBezTo>
                        <a:cubicBezTo>
                          <a:pt x="156" y="156"/>
                          <a:pt x="205" y="190"/>
                          <a:pt x="256" y="196"/>
                        </a:cubicBezTo>
                        <a:cubicBezTo>
                          <a:pt x="333" y="192"/>
                          <a:pt x="307" y="192"/>
                          <a:pt x="336" y="192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4401" name="Group 21"/>
                <p:cNvGrpSpPr>
                  <a:grpSpLocks/>
                </p:cNvGrpSpPr>
                <p:nvPr/>
              </p:nvGrpSpPr>
              <p:grpSpPr bwMode="auto">
                <a:xfrm>
                  <a:off x="2640" y="3216"/>
                  <a:ext cx="1056" cy="624"/>
                  <a:chOff x="2064" y="2784"/>
                  <a:chExt cx="1056" cy="624"/>
                </a:xfrm>
              </p:grpSpPr>
              <p:sp>
                <p:nvSpPr>
                  <p:cNvPr id="14407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784"/>
                    <a:ext cx="480" cy="43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408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3216"/>
                    <a:ext cx="768" cy="19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409" name="Freeform 24"/>
                  <p:cNvSpPr>
                    <a:spLocks/>
                  </p:cNvSpPr>
                  <p:nvPr/>
                </p:nvSpPr>
                <p:spPr bwMode="auto">
                  <a:xfrm>
                    <a:off x="2064" y="2796"/>
                    <a:ext cx="568" cy="348"/>
                  </a:xfrm>
                  <a:custGeom>
                    <a:avLst/>
                    <a:gdLst>
                      <a:gd name="T0" fmla="*/ 0 w 568"/>
                      <a:gd name="T1" fmla="*/ 348 h 348"/>
                      <a:gd name="T2" fmla="*/ 48 w 568"/>
                      <a:gd name="T3" fmla="*/ 256 h 348"/>
                      <a:gd name="T4" fmla="*/ 84 w 568"/>
                      <a:gd name="T5" fmla="*/ 152 h 348"/>
                      <a:gd name="T6" fmla="*/ 136 w 568"/>
                      <a:gd name="T7" fmla="*/ 84 h 348"/>
                      <a:gd name="T8" fmla="*/ 184 w 568"/>
                      <a:gd name="T9" fmla="*/ 64 h 348"/>
                      <a:gd name="T10" fmla="*/ 452 w 568"/>
                      <a:gd name="T11" fmla="*/ 60 h 348"/>
                      <a:gd name="T12" fmla="*/ 516 w 568"/>
                      <a:gd name="T13" fmla="*/ 28 h 348"/>
                      <a:gd name="T14" fmla="*/ 568 w 568"/>
                      <a:gd name="T15" fmla="*/ 0 h 34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568"/>
                      <a:gd name="T25" fmla="*/ 0 h 348"/>
                      <a:gd name="T26" fmla="*/ 568 w 568"/>
                      <a:gd name="T27" fmla="*/ 348 h 34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568" h="348">
                        <a:moveTo>
                          <a:pt x="0" y="348"/>
                        </a:moveTo>
                        <a:cubicBezTo>
                          <a:pt x="27" y="321"/>
                          <a:pt x="28" y="286"/>
                          <a:pt x="48" y="256"/>
                        </a:cubicBezTo>
                        <a:cubicBezTo>
                          <a:pt x="57" y="222"/>
                          <a:pt x="64" y="182"/>
                          <a:pt x="84" y="152"/>
                        </a:cubicBezTo>
                        <a:cubicBezTo>
                          <a:pt x="91" y="124"/>
                          <a:pt x="110" y="97"/>
                          <a:pt x="136" y="84"/>
                        </a:cubicBezTo>
                        <a:cubicBezTo>
                          <a:pt x="152" y="76"/>
                          <a:pt x="184" y="64"/>
                          <a:pt x="184" y="64"/>
                        </a:cubicBezTo>
                        <a:cubicBezTo>
                          <a:pt x="275" y="67"/>
                          <a:pt x="361" y="68"/>
                          <a:pt x="452" y="60"/>
                        </a:cubicBezTo>
                        <a:cubicBezTo>
                          <a:pt x="472" y="48"/>
                          <a:pt x="494" y="35"/>
                          <a:pt x="516" y="28"/>
                        </a:cubicBezTo>
                        <a:cubicBezTo>
                          <a:pt x="533" y="15"/>
                          <a:pt x="553" y="15"/>
                          <a:pt x="568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410" name="Freeform 25"/>
                  <p:cNvSpPr>
                    <a:spLocks/>
                  </p:cNvSpPr>
                  <p:nvPr/>
                </p:nvSpPr>
                <p:spPr bwMode="auto">
                  <a:xfrm>
                    <a:off x="2068" y="3143"/>
                    <a:ext cx="272" cy="261"/>
                  </a:xfrm>
                  <a:custGeom>
                    <a:avLst/>
                    <a:gdLst>
                      <a:gd name="T0" fmla="*/ 0 w 272"/>
                      <a:gd name="T1" fmla="*/ 1 h 261"/>
                      <a:gd name="T2" fmla="*/ 72 w 272"/>
                      <a:gd name="T3" fmla="*/ 5 h 261"/>
                      <a:gd name="T4" fmla="*/ 108 w 272"/>
                      <a:gd name="T5" fmla="*/ 29 h 261"/>
                      <a:gd name="T6" fmla="*/ 112 w 272"/>
                      <a:gd name="T7" fmla="*/ 45 h 261"/>
                      <a:gd name="T8" fmla="*/ 116 w 272"/>
                      <a:gd name="T9" fmla="*/ 157 h 261"/>
                      <a:gd name="T10" fmla="*/ 212 w 272"/>
                      <a:gd name="T11" fmla="*/ 209 h 261"/>
                      <a:gd name="T12" fmla="*/ 248 w 272"/>
                      <a:gd name="T13" fmla="*/ 229 h 261"/>
                      <a:gd name="T14" fmla="*/ 260 w 272"/>
                      <a:gd name="T15" fmla="*/ 237 h 261"/>
                      <a:gd name="T16" fmla="*/ 272 w 272"/>
                      <a:gd name="T17" fmla="*/ 261 h 26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72"/>
                      <a:gd name="T28" fmla="*/ 0 h 261"/>
                      <a:gd name="T29" fmla="*/ 272 w 272"/>
                      <a:gd name="T30" fmla="*/ 261 h 26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72" h="261">
                        <a:moveTo>
                          <a:pt x="0" y="1"/>
                        </a:moveTo>
                        <a:cubicBezTo>
                          <a:pt x="24" y="2"/>
                          <a:pt x="48" y="0"/>
                          <a:pt x="72" y="5"/>
                        </a:cubicBezTo>
                        <a:cubicBezTo>
                          <a:pt x="86" y="8"/>
                          <a:pt x="108" y="29"/>
                          <a:pt x="108" y="29"/>
                        </a:cubicBezTo>
                        <a:cubicBezTo>
                          <a:pt x="109" y="34"/>
                          <a:pt x="112" y="40"/>
                          <a:pt x="112" y="45"/>
                        </a:cubicBezTo>
                        <a:cubicBezTo>
                          <a:pt x="114" y="82"/>
                          <a:pt x="109" y="120"/>
                          <a:pt x="116" y="157"/>
                        </a:cubicBezTo>
                        <a:cubicBezTo>
                          <a:pt x="124" y="199"/>
                          <a:pt x="180" y="204"/>
                          <a:pt x="212" y="209"/>
                        </a:cubicBezTo>
                        <a:cubicBezTo>
                          <a:pt x="233" y="216"/>
                          <a:pt x="220" y="211"/>
                          <a:pt x="248" y="229"/>
                        </a:cubicBezTo>
                        <a:cubicBezTo>
                          <a:pt x="252" y="232"/>
                          <a:pt x="260" y="237"/>
                          <a:pt x="260" y="237"/>
                        </a:cubicBezTo>
                        <a:cubicBezTo>
                          <a:pt x="263" y="245"/>
                          <a:pt x="272" y="261"/>
                          <a:pt x="272" y="261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4402" name="Group 26"/>
                <p:cNvGrpSpPr>
                  <a:grpSpLocks/>
                </p:cNvGrpSpPr>
                <p:nvPr/>
              </p:nvGrpSpPr>
              <p:grpSpPr bwMode="auto">
                <a:xfrm>
                  <a:off x="1872" y="3380"/>
                  <a:ext cx="1056" cy="748"/>
                  <a:chOff x="1104" y="2852"/>
                  <a:chExt cx="1056" cy="748"/>
                </a:xfrm>
              </p:grpSpPr>
              <p:sp>
                <p:nvSpPr>
                  <p:cNvPr id="14403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2928"/>
                    <a:ext cx="432" cy="67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404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3312"/>
                    <a:ext cx="1056" cy="288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405" name="Freeform 29"/>
                  <p:cNvSpPr>
                    <a:spLocks/>
                  </p:cNvSpPr>
                  <p:nvPr/>
                </p:nvSpPr>
                <p:spPr bwMode="auto">
                  <a:xfrm>
                    <a:off x="1536" y="2852"/>
                    <a:ext cx="336" cy="196"/>
                  </a:xfrm>
                  <a:custGeom>
                    <a:avLst/>
                    <a:gdLst>
                      <a:gd name="T0" fmla="*/ 0 w 336"/>
                      <a:gd name="T1" fmla="*/ 64 h 196"/>
                      <a:gd name="T2" fmla="*/ 92 w 336"/>
                      <a:gd name="T3" fmla="*/ 0 h 196"/>
                      <a:gd name="T4" fmla="*/ 140 w 336"/>
                      <a:gd name="T5" fmla="*/ 4 h 196"/>
                      <a:gd name="T6" fmla="*/ 148 w 336"/>
                      <a:gd name="T7" fmla="*/ 16 h 196"/>
                      <a:gd name="T8" fmla="*/ 152 w 336"/>
                      <a:gd name="T9" fmla="*/ 100 h 196"/>
                      <a:gd name="T10" fmla="*/ 256 w 336"/>
                      <a:gd name="T11" fmla="*/ 196 h 196"/>
                      <a:gd name="T12" fmla="*/ 336 w 336"/>
                      <a:gd name="T13" fmla="*/ 192 h 19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6"/>
                      <a:gd name="T22" fmla="*/ 0 h 196"/>
                      <a:gd name="T23" fmla="*/ 336 w 336"/>
                      <a:gd name="T24" fmla="*/ 196 h 19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6" h="196">
                        <a:moveTo>
                          <a:pt x="0" y="64"/>
                        </a:moveTo>
                        <a:cubicBezTo>
                          <a:pt x="31" y="43"/>
                          <a:pt x="61" y="20"/>
                          <a:pt x="92" y="0"/>
                        </a:cubicBezTo>
                        <a:cubicBezTo>
                          <a:pt x="108" y="1"/>
                          <a:pt x="125" y="0"/>
                          <a:pt x="140" y="4"/>
                        </a:cubicBezTo>
                        <a:cubicBezTo>
                          <a:pt x="145" y="5"/>
                          <a:pt x="147" y="11"/>
                          <a:pt x="148" y="16"/>
                        </a:cubicBezTo>
                        <a:cubicBezTo>
                          <a:pt x="151" y="44"/>
                          <a:pt x="150" y="72"/>
                          <a:pt x="152" y="100"/>
                        </a:cubicBezTo>
                        <a:cubicBezTo>
                          <a:pt x="156" y="156"/>
                          <a:pt x="205" y="190"/>
                          <a:pt x="256" y="196"/>
                        </a:cubicBezTo>
                        <a:cubicBezTo>
                          <a:pt x="333" y="192"/>
                          <a:pt x="307" y="192"/>
                          <a:pt x="336" y="192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406" name="Freeform 30"/>
                  <p:cNvSpPr>
                    <a:spLocks/>
                  </p:cNvSpPr>
                  <p:nvPr/>
                </p:nvSpPr>
                <p:spPr bwMode="auto">
                  <a:xfrm>
                    <a:off x="1876" y="3047"/>
                    <a:ext cx="272" cy="261"/>
                  </a:xfrm>
                  <a:custGeom>
                    <a:avLst/>
                    <a:gdLst>
                      <a:gd name="T0" fmla="*/ 0 w 272"/>
                      <a:gd name="T1" fmla="*/ 1 h 261"/>
                      <a:gd name="T2" fmla="*/ 72 w 272"/>
                      <a:gd name="T3" fmla="*/ 5 h 261"/>
                      <a:gd name="T4" fmla="*/ 108 w 272"/>
                      <a:gd name="T5" fmla="*/ 29 h 261"/>
                      <a:gd name="T6" fmla="*/ 112 w 272"/>
                      <a:gd name="T7" fmla="*/ 45 h 261"/>
                      <a:gd name="T8" fmla="*/ 116 w 272"/>
                      <a:gd name="T9" fmla="*/ 157 h 261"/>
                      <a:gd name="T10" fmla="*/ 212 w 272"/>
                      <a:gd name="T11" fmla="*/ 209 h 261"/>
                      <a:gd name="T12" fmla="*/ 248 w 272"/>
                      <a:gd name="T13" fmla="*/ 229 h 261"/>
                      <a:gd name="T14" fmla="*/ 260 w 272"/>
                      <a:gd name="T15" fmla="*/ 237 h 261"/>
                      <a:gd name="T16" fmla="*/ 272 w 272"/>
                      <a:gd name="T17" fmla="*/ 261 h 26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72"/>
                      <a:gd name="T28" fmla="*/ 0 h 261"/>
                      <a:gd name="T29" fmla="*/ 272 w 272"/>
                      <a:gd name="T30" fmla="*/ 261 h 26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72" h="261">
                        <a:moveTo>
                          <a:pt x="0" y="1"/>
                        </a:moveTo>
                        <a:cubicBezTo>
                          <a:pt x="24" y="2"/>
                          <a:pt x="48" y="0"/>
                          <a:pt x="72" y="5"/>
                        </a:cubicBezTo>
                        <a:cubicBezTo>
                          <a:pt x="86" y="8"/>
                          <a:pt x="108" y="29"/>
                          <a:pt x="108" y="29"/>
                        </a:cubicBezTo>
                        <a:cubicBezTo>
                          <a:pt x="109" y="34"/>
                          <a:pt x="112" y="40"/>
                          <a:pt x="112" y="45"/>
                        </a:cubicBezTo>
                        <a:cubicBezTo>
                          <a:pt x="114" y="82"/>
                          <a:pt x="109" y="120"/>
                          <a:pt x="116" y="157"/>
                        </a:cubicBezTo>
                        <a:cubicBezTo>
                          <a:pt x="124" y="199"/>
                          <a:pt x="180" y="204"/>
                          <a:pt x="212" y="209"/>
                        </a:cubicBezTo>
                        <a:cubicBezTo>
                          <a:pt x="233" y="216"/>
                          <a:pt x="220" y="211"/>
                          <a:pt x="248" y="229"/>
                        </a:cubicBezTo>
                        <a:cubicBezTo>
                          <a:pt x="252" y="232"/>
                          <a:pt x="260" y="237"/>
                          <a:pt x="260" y="237"/>
                        </a:cubicBezTo>
                        <a:cubicBezTo>
                          <a:pt x="263" y="245"/>
                          <a:pt x="272" y="261"/>
                          <a:pt x="272" y="261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4800" b="1" i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14399" name="Text Box 31"/>
              <p:cNvSpPr txBox="1">
                <a:spLocks noChangeArrowheads="1"/>
              </p:cNvSpPr>
              <p:nvPr/>
            </p:nvSpPr>
            <p:spPr bwMode="auto">
              <a:xfrm>
                <a:off x="2288" y="3443"/>
                <a:ext cx="387" cy="2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4395" name="Text Box 32"/>
            <p:cNvSpPr txBox="1">
              <a:spLocks noChangeArrowheads="1"/>
            </p:cNvSpPr>
            <p:nvPr/>
          </p:nvSpPr>
          <p:spPr bwMode="auto">
            <a:xfrm>
              <a:off x="3687" y="2140"/>
              <a:ext cx="501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96" name="Text Box 33"/>
            <p:cNvSpPr txBox="1">
              <a:spLocks noChangeArrowheads="1"/>
            </p:cNvSpPr>
            <p:nvPr/>
          </p:nvSpPr>
          <p:spPr bwMode="auto">
            <a:xfrm>
              <a:off x="4220" y="1222"/>
              <a:ext cx="502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97" name="Text Box 34"/>
            <p:cNvSpPr txBox="1">
              <a:spLocks noChangeArrowheads="1"/>
            </p:cNvSpPr>
            <p:nvPr/>
          </p:nvSpPr>
          <p:spPr bwMode="auto">
            <a:xfrm>
              <a:off x="5141" y="1719"/>
              <a:ext cx="501" cy="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341" name="Group 35"/>
          <p:cNvGrpSpPr>
            <a:grpSpLocks/>
          </p:cNvGrpSpPr>
          <p:nvPr/>
        </p:nvGrpSpPr>
        <p:grpSpPr bwMode="auto">
          <a:xfrm rot="673986">
            <a:off x="3708400" y="4724400"/>
            <a:ext cx="977900" cy="1141413"/>
            <a:chOff x="1104" y="2852"/>
            <a:chExt cx="1056" cy="748"/>
          </a:xfrm>
        </p:grpSpPr>
        <p:sp>
          <p:nvSpPr>
            <p:cNvPr id="14390" name="Line 36"/>
            <p:cNvSpPr>
              <a:spLocks noChangeShapeType="1"/>
            </p:cNvSpPr>
            <p:nvPr/>
          </p:nvSpPr>
          <p:spPr bwMode="auto">
            <a:xfrm flipV="1">
              <a:off x="1104" y="2928"/>
              <a:ext cx="432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91" name="Line 37"/>
            <p:cNvSpPr>
              <a:spLocks noChangeShapeType="1"/>
            </p:cNvSpPr>
            <p:nvPr/>
          </p:nvSpPr>
          <p:spPr bwMode="auto">
            <a:xfrm flipV="1">
              <a:off x="1104" y="3312"/>
              <a:ext cx="1056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92" name="Freeform 38"/>
            <p:cNvSpPr>
              <a:spLocks/>
            </p:cNvSpPr>
            <p:nvPr/>
          </p:nvSpPr>
          <p:spPr bwMode="auto">
            <a:xfrm>
              <a:off x="1536" y="2852"/>
              <a:ext cx="336" cy="196"/>
            </a:xfrm>
            <a:custGeom>
              <a:avLst/>
              <a:gdLst>
                <a:gd name="T0" fmla="*/ 0 w 336"/>
                <a:gd name="T1" fmla="*/ 64 h 196"/>
                <a:gd name="T2" fmla="*/ 92 w 336"/>
                <a:gd name="T3" fmla="*/ 0 h 196"/>
                <a:gd name="T4" fmla="*/ 140 w 336"/>
                <a:gd name="T5" fmla="*/ 4 h 196"/>
                <a:gd name="T6" fmla="*/ 148 w 336"/>
                <a:gd name="T7" fmla="*/ 16 h 196"/>
                <a:gd name="T8" fmla="*/ 152 w 336"/>
                <a:gd name="T9" fmla="*/ 100 h 196"/>
                <a:gd name="T10" fmla="*/ 256 w 336"/>
                <a:gd name="T11" fmla="*/ 196 h 196"/>
                <a:gd name="T12" fmla="*/ 336 w 336"/>
                <a:gd name="T13" fmla="*/ 192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6"/>
                <a:gd name="T22" fmla="*/ 0 h 196"/>
                <a:gd name="T23" fmla="*/ 336 w 336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6" h="196">
                  <a:moveTo>
                    <a:pt x="0" y="64"/>
                  </a:moveTo>
                  <a:cubicBezTo>
                    <a:pt x="31" y="43"/>
                    <a:pt x="61" y="20"/>
                    <a:pt x="92" y="0"/>
                  </a:cubicBezTo>
                  <a:cubicBezTo>
                    <a:pt x="108" y="1"/>
                    <a:pt x="125" y="0"/>
                    <a:pt x="140" y="4"/>
                  </a:cubicBezTo>
                  <a:cubicBezTo>
                    <a:pt x="145" y="5"/>
                    <a:pt x="147" y="11"/>
                    <a:pt x="148" y="16"/>
                  </a:cubicBezTo>
                  <a:cubicBezTo>
                    <a:pt x="151" y="44"/>
                    <a:pt x="150" y="72"/>
                    <a:pt x="152" y="100"/>
                  </a:cubicBezTo>
                  <a:cubicBezTo>
                    <a:pt x="156" y="156"/>
                    <a:pt x="205" y="190"/>
                    <a:pt x="256" y="196"/>
                  </a:cubicBezTo>
                  <a:cubicBezTo>
                    <a:pt x="333" y="192"/>
                    <a:pt x="307" y="192"/>
                    <a:pt x="336" y="192"/>
                  </a:cubicBezTo>
                </a:path>
              </a:pathLst>
            </a:custGeom>
            <a:solidFill>
              <a:srgbClr val="FFFF99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93" name="Freeform 39"/>
            <p:cNvSpPr>
              <a:spLocks/>
            </p:cNvSpPr>
            <p:nvPr/>
          </p:nvSpPr>
          <p:spPr bwMode="auto">
            <a:xfrm>
              <a:off x="1876" y="3047"/>
              <a:ext cx="272" cy="261"/>
            </a:xfrm>
            <a:custGeom>
              <a:avLst/>
              <a:gdLst>
                <a:gd name="T0" fmla="*/ 0 w 272"/>
                <a:gd name="T1" fmla="*/ 1 h 261"/>
                <a:gd name="T2" fmla="*/ 72 w 272"/>
                <a:gd name="T3" fmla="*/ 5 h 261"/>
                <a:gd name="T4" fmla="*/ 108 w 272"/>
                <a:gd name="T5" fmla="*/ 29 h 261"/>
                <a:gd name="T6" fmla="*/ 112 w 272"/>
                <a:gd name="T7" fmla="*/ 45 h 261"/>
                <a:gd name="T8" fmla="*/ 116 w 272"/>
                <a:gd name="T9" fmla="*/ 157 h 261"/>
                <a:gd name="T10" fmla="*/ 212 w 272"/>
                <a:gd name="T11" fmla="*/ 209 h 261"/>
                <a:gd name="T12" fmla="*/ 248 w 272"/>
                <a:gd name="T13" fmla="*/ 229 h 261"/>
                <a:gd name="T14" fmla="*/ 260 w 272"/>
                <a:gd name="T15" fmla="*/ 237 h 261"/>
                <a:gd name="T16" fmla="*/ 272 w 272"/>
                <a:gd name="T17" fmla="*/ 261 h 2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2"/>
                <a:gd name="T28" fmla="*/ 0 h 261"/>
                <a:gd name="T29" fmla="*/ 272 w 272"/>
                <a:gd name="T30" fmla="*/ 261 h 2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2" h="261">
                  <a:moveTo>
                    <a:pt x="0" y="1"/>
                  </a:moveTo>
                  <a:cubicBezTo>
                    <a:pt x="24" y="2"/>
                    <a:pt x="48" y="0"/>
                    <a:pt x="72" y="5"/>
                  </a:cubicBezTo>
                  <a:cubicBezTo>
                    <a:pt x="86" y="8"/>
                    <a:pt x="108" y="29"/>
                    <a:pt x="108" y="29"/>
                  </a:cubicBezTo>
                  <a:cubicBezTo>
                    <a:pt x="109" y="34"/>
                    <a:pt x="112" y="40"/>
                    <a:pt x="112" y="45"/>
                  </a:cubicBezTo>
                  <a:cubicBezTo>
                    <a:pt x="114" y="82"/>
                    <a:pt x="109" y="120"/>
                    <a:pt x="116" y="157"/>
                  </a:cubicBezTo>
                  <a:cubicBezTo>
                    <a:pt x="124" y="199"/>
                    <a:pt x="180" y="204"/>
                    <a:pt x="212" y="209"/>
                  </a:cubicBezTo>
                  <a:cubicBezTo>
                    <a:pt x="233" y="216"/>
                    <a:pt x="220" y="211"/>
                    <a:pt x="248" y="229"/>
                  </a:cubicBezTo>
                  <a:cubicBezTo>
                    <a:pt x="252" y="232"/>
                    <a:pt x="260" y="237"/>
                    <a:pt x="260" y="237"/>
                  </a:cubicBezTo>
                  <a:cubicBezTo>
                    <a:pt x="263" y="245"/>
                    <a:pt x="272" y="261"/>
                    <a:pt x="272" y="261"/>
                  </a:cubicBezTo>
                </a:path>
              </a:pathLst>
            </a:custGeom>
            <a:solidFill>
              <a:srgbClr val="FFFF99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342" name="Group 40"/>
          <p:cNvGrpSpPr>
            <a:grpSpLocks/>
          </p:cNvGrpSpPr>
          <p:nvPr/>
        </p:nvGrpSpPr>
        <p:grpSpPr bwMode="auto">
          <a:xfrm rot="605068">
            <a:off x="4427538" y="4221163"/>
            <a:ext cx="1050925" cy="709612"/>
            <a:chOff x="2112" y="1824"/>
            <a:chExt cx="912" cy="792"/>
          </a:xfrm>
        </p:grpSpPr>
        <p:sp>
          <p:nvSpPr>
            <p:cNvPr id="14386" name="Line 41"/>
            <p:cNvSpPr>
              <a:spLocks noChangeShapeType="1"/>
            </p:cNvSpPr>
            <p:nvPr/>
          </p:nvSpPr>
          <p:spPr bwMode="auto">
            <a:xfrm flipV="1">
              <a:off x="2112" y="1824"/>
              <a:ext cx="432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7" name="Line 42"/>
            <p:cNvSpPr>
              <a:spLocks noChangeShapeType="1"/>
            </p:cNvSpPr>
            <p:nvPr/>
          </p:nvSpPr>
          <p:spPr bwMode="auto">
            <a:xfrm>
              <a:off x="2544" y="1824"/>
              <a:ext cx="48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8" name="Freeform 43"/>
            <p:cNvSpPr>
              <a:spLocks/>
            </p:cNvSpPr>
            <p:nvPr/>
          </p:nvSpPr>
          <p:spPr bwMode="auto">
            <a:xfrm>
              <a:off x="2448" y="2268"/>
              <a:ext cx="568" cy="348"/>
            </a:xfrm>
            <a:custGeom>
              <a:avLst/>
              <a:gdLst>
                <a:gd name="T0" fmla="*/ 0 w 568"/>
                <a:gd name="T1" fmla="*/ 348 h 348"/>
                <a:gd name="T2" fmla="*/ 48 w 568"/>
                <a:gd name="T3" fmla="*/ 256 h 348"/>
                <a:gd name="T4" fmla="*/ 84 w 568"/>
                <a:gd name="T5" fmla="*/ 152 h 348"/>
                <a:gd name="T6" fmla="*/ 136 w 568"/>
                <a:gd name="T7" fmla="*/ 84 h 348"/>
                <a:gd name="T8" fmla="*/ 184 w 568"/>
                <a:gd name="T9" fmla="*/ 64 h 348"/>
                <a:gd name="T10" fmla="*/ 452 w 568"/>
                <a:gd name="T11" fmla="*/ 60 h 348"/>
                <a:gd name="T12" fmla="*/ 516 w 568"/>
                <a:gd name="T13" fmla="*/ 28 h 348"/>
                <a:gd name="T14" fmla="*/ 568 w 568"/>
                <a:gd name="T15" fmla="*/ 0 h 3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68"/>
                <a:gd name="T25" fmla="*/ 0 h 348"/>
                <a:gd name="T26" fmla="*/ 568 w 568"/>
                <a:gd name="T27" fmla="*/ 348 h 3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68" h="348">
                  <a:moveTo>
                    <a:pt x="0" y="348"/>
                  </a:moveTo>
                  <a:cubicBezTo>
                    <a:pt x="27" y="321"/>
                    <a:pt x="28" y="286"/>
                    <a:pt x="48" y="256"/>
                  </a:cubicBezTo>
                  <a:cubicBezTo>
                    <a:pt x="57" y="222"/>
                    <a:pt x="64" y="182"/>
                    <a:pt x="84" y="152"/>
                  </a:cubicBezTo>
                  <a:cubicBezTo>
                    <a:pt x="91" y="124"/>
                    <a:pt x="110" y="97"/>
                    <a:pt x="136" y="84"/>
                  </a:cubicBezTo>
                  <a:cubicBezTo>
                    <a:pt x="152" y="76"/>
                    <a:pt x="184" y="64"/>
                    <a:pt x="184" y="64"/>
                  </a:cubicBezTo>
                  <a:cubicBezTo>
                    <a:pt x="275" y="67"/>
                    <a:pt x="361" y="68"/>
                    <a:pt x="452" y="60"/>
                  </a:cubicBezTo>
                  <a:cubicBezTo>
                    <a:pt x="472" y="48"/>
                    <a:pt x="494" y="35"/>
                    <a:pt x="516" y="28"/>
                  </a:cubicBezTo>
                  <a:cubicBezTo>
                    <a:pt x="533" y="15"/>
                    <a:pt x="553" y="15"/>
                    <a:pt x="568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9" name="Freeform 44"/>
            <p:cNvSpPr>
              <a:spLocks/>
            </p:cNvSpPr>
            <p:nvPr/>
          </p:nvSpPr>
          <p:spPr bwMode="auto">
            <a:xfrm>
              <a:off x="2112" y="2420"/>
              <a:ext cx="336" cy="196"/>
            </a:xfrm>
            <a:custGeom>
              <a:avLst/>
              <a:gdLst>
                <a:gd name="T0" fmla="*/ 0 w 336"/>
                <a:gd name="T1" fmla="*/ 64 h 196"/>
                <a:gd name="T2" fmla="*/ 92 w 336"/>
                <a:gd name="T3" fmla="*/ 0 h 196"/>
                <a:gd name="T4" fmla="*/ 140 w 336"/>
                <a:gd name="T5" fmla="*/ 4 h 196"/>
                <a:gd name="T6" fmla="*/ 148 w 336"/>
                <a:gd name="T7" fmla="*/ 16 h 196"/>
                <a:gd name="T8" fmla="*/ 152 w 336"/>
                <a:gd name="T9" fmla="*/ 100 h 196"/>
                <a:gd name="T10" fmla="*/ 256 w 336"/>
                <a:gd name="T11" fmla="*/ 196 h 196"/>
                <a:gd name="T12" fmla="*/ 336 w 336"/>
                <a:gd name="T13" fmla="*/ 192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6"/>
                <a:gd name="T22" fmla="*/ 0 h 196"/>
                <a:gd name="T23" fmla="*/ 336 w 336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6" h="196">
                  <a:moveTo>
                    <a:pt x="0" y="64"/>
                  </a:moveTo>
                  <a:cubicBezTo>
                    <a:pt x="31" y="43"/>
                    <a:pt x="61" y="20"/>
                    <a:pt x="92" y="0"/>
                  </a:cubicBezTo>
                  <a:cubicBezTo>
                    <a:pt x="108" y="1"/>
                    <a:pt x="125" y="0"/>
                    <a:pt x="140" y="4"/>
                  </a:cubicBezTo>
                  <a:cubicBezTo>
                    <a:pt x="145" y="5"/>
                    <a:pt x="147" y="11"/>
                    <a:pt x="148" y="16"/>
                  </a:cubicBezTo>
                  <a:cubicBezTo>
                    <a:pt x="151" y="44"/>
                    <a:pt x="150" y="72"/>
                    <a:pt x="152" y="100"/>
                  </a:cubicBezTo>
                  <a:cubicBezTo>
                    <a:pt x="156" y="156"/>
                    <a:pt x="205" y="190"/>
                    <a:pt x="256" y="196"/>
                  </a:cubicBezTo>
                  <a:cubicBezTo>
                    <a:pt x="333" y="192"/>
                    <a:pt x="307" y="192"/>
                    <a:pt x="336" y="1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343" name="Group 45"/>
          <p:cNvGrpSpPr>
            <a:grpSpLocks/>
          </p:cNvGrpSpPr>
          <p:nvPr/>
        </p:nvGrpSpPr>
        <p:grpSpPr bwMode="auto">
          <a:xfrm rot="446067">
            <a:off x="4857750" y="4868863"/>
            <a:ext cx="1225550" cy="774700"/>
            <a:chOff x="2064" y="2784"/>
            <a:chExt cx="1056" cy="624"/>
          </a:xfrm>
        </p:grpSpPr>
        <p:sp>
          <p:nvSpPr>
            <p:cNvPr id="14382" name="Line 46"/>
            <p:cNvSpPr>
              <a:spLocks noChangeShapeType="1"/>
            </p:cNvSpPr>
            <p:nvPr/>
          </p:nvSpPr>
          <p:spPr bwMode="auto">
            <a:xfrm>
              <a:off x="2640" y="2784"/>
              <a:ext cx="48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3" name="Line 47"/>
            <p:cNvSpPr>
              <a:spLocks noChangeShapeType="1"/>
            </p:cNvSpPr>
            <p:nvPr/>
          </p:nvSpPr>
          <p:spPr bwMode="auto">
            <a:xfrm flipV="1">
              <a:off x="2352" y="3216"/>
              <a:ext cx="76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4" name="Freeform 48"/>
            <p:cNvSpPr>
              <a:spLocks/>
            </p:cNvSpPr>
            <p:nvPr/>
          </p:nvSpPr>
          <p:spPr bwMode="auto">
            <a:xfrm>
              <a:off x="2064" y="2796"/>
              <a:ext cx="568" cy="348"/>
            </a:xfrm>
            <a:custGeom>
              <a:avLst/>
              <a:gdLst>
                <a:gd name="T0" fmla="*/ 0 w 568"/>
                <a:gd name="T1" fmla="*/ 348 h 348"/>
                <a:gd name="T2" fmla="*/ 48 w 568"/>
                <a:gd name="T3" fmla="*/ 256 h 348"/>
                <a:gd name="T4" fmla="*/ 84 w 568"/>
                <a:gd name="T5" fmla="*/ 152 h 348"/>
                <a:gd name="T6" fmla="*/ 136 w 568"/>
                <a:gd name="T7" fmla="*/ 84 h 348"/>
                <a:gd name="T8" fmla="*/ 184 w 568"/>
                <a:gd name="T9" fmla="*/ 64 h 348"/>
                <a:gd name="T10" fmla="*/ 452 w 568"/>
                <a:gd name="T11" fmla="*/ 60 h 348"/>
                <a:gd name="T12" fmla="*/ 516 w 568"/>
                <a:gd name="T13" fmla="*/ 28 h 348"/>
                <a:gd name="T14" fmla="*/ 568 w 568"/>
                <a:gd name="T15" fmla="*/ 0 h 3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68"/>
                <a:gd name="T25" fmla="*/ 0 h 348"/>
                <a:gd name="T26" fmla="*/ 568 w 568"/>
                <a:gd name="T27" fmla="*/ 348 h 3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68" h="348">
                  <a:moveTo>
                    <a:pt x="0" y="348"/>
                  </a:moveTo>
                  <a:cubicBezTo>
                    <a:pt x="27" y="321"/>
                    <a:pt x="28" y="286"/>
                    <a:pt x="48" y="256"/>
                  </a:cubicBezTo>
                  <a:cubicBezTo>
                    <a:pt x="57" y="222"/>
                    <a:pt x="64" y="182"/>
                    <a:pt x="84" y="152"/>
                  </a:cubicBezTo>
                  <a:cubicBezTo>
                    <a:pt x="91" y="124"/>
                    <a:pt x="110" y="97"/>
                    <a:pt x="136" y="84"/>
                  </a:cubicBezTo>
                  <a:cubicBezTo>
                    <a:pt x="152" y="76"/>
                    <a:pt x="184" y="64"/>
                    <a:pt x="184" y="64"/>
                  </a:cubicBezTo>
                  <a:cubicBezTo>
                    <a:pt x="275" y="67"/>
                    <a:pt x="361" y="68"/>
                    <a:pt x="452" y="60"/>
                  </a:cubicBezTo>
                  <a:cubicBezTo>
                    <a:pt x="472" y="48"/>
                    <a:pt x="494" y="35"/>
                    <a:pt x="516" y="28"/>
                  </a:cubicBezTo>
                  <a:cubicBezTo>
                    <a:pt x="533" y="15"/>
                    <a:pt x="553" y="15"/>
                    <a:pt x="568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5" name="Freeform 49"/>
            <p:cNvSpPr>
              <a:spLocks/>
            </p:cNvSpPr>
            <p:nvPr/>
          </p:nvSpPr>
          <p:spPr bwMode="auto">
            <a:xfrm>
              <a:off x="2068" y="3143"/>
              <a:ext cx="272" cy="261"/>
            </a:xfrm>
            <a:custGeom>
              <a:avLst/>
              <a:gdLst>
                <a:gd name="T0" fmla="*/ 0 w 272"/>
                <a:gd name="T1" fmla="*/ 1 h 261"/>
                <a:gd name="T2" fmla="*/ 72 w 272"/>
                <a:gd name="T3" fmla="*/ 5 h 261"/>
                <a:gd name="T4" fmla="*/ 108 w 272"/>
                <a:gd name="T5" fmla="*/ 29 h 261"/>
                <a:gd name="T6" fmla="*/ 112 w 272"/>
                <a:gd name="T7" fmla="*/ 45 h 261"/>
                <a:gd name="T8" fmla="*/ 116 w 272"/>
                <a:gd name="T9" fmla="*/ 157 h 261"/>
                <a:gd name="T10" fmla="*/ 212 w 272"/>
                <a:gd name="T11" fmla="*/ 209 h 261"/>
                <a:gd name="T12" fmla="*/ 248 w 272"/>
                <a:gd name="T13" fmla="*/ 229 h 261"/>
                <a:gd name="T14" fmla="*/ 260 w 272"/>
                <a:gd name="T15" fmla="*/ 237 h 261"/>
                <a:gd name="T16" fmla="*/ 272 w 272"/>
                <a:gd name="T17" fmla="*/ 261 h 2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2"/>
                <a:gd name="T28" fmla="*/ 0 h 261"/>
                <a:gd name="T29" fmla="*/ 272 w 272"/>
                <a:gd name="T30" fmla="*/ 261 h 2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2" h="261">
                  <a:moveTo>
                    <a:pt x="0" y="1"/>
                  </a:moveTo>
                  <a:cubicBezTo>
                    <a:pt x="24" y="2"/>
                    <a:pt x="48" y="0"/>
                    <a:pt x="72" y="5"/>
                  </a:cubicBezTo>
                  <a:cubicBezTo>
                    <a:pt x="86" y="8"/>
                    <a:pt x="108" y="29"/>
                    <a:pt x="108" y="29"/>
                  </a:cubicBezTo>
                  <a:cubicBezTo>
                    <a:pt x="109" y="34"/>
                    <a:pt x="112" y="40"/>
                    <a:pt x="112" y="45"/>
                  </a:cubicBezTo>
                  <a:cubicBezTo>
                    <a:pt x="114" y="82"/>
                    <a:pt x="109" y="120"/>
                    <a:pt x="116" y="157"/>
                  </a:cubicBezTo>
                  <a:cubicBezTo>
                    <a:pt x="124" y="199"/>
                    <a:pt x="180" y="204"/>
                    <a:pt x="212" y="209"/>
                  </a:cubicBezTo>
                  <a:cubicBezTo>
                    <a:pt x="233" y="216"/>
                    <a:pt x="220" y="211"/>
                    <a:pt x="248" y="229"/>
                  </a:cubicBezTo>
                  <a:cubicBezTo>
                    <a:pt x="252" y="232"/>
                    <a:pt x="260" y="237"/>
                    <a:pt x="260" y="237"/>
                  </a:cubicBezTo>
                  <a:cubicBezTo>
                    <a:pt x="263" y="245"/>
                    <a:pt x="272" y="261"/>
                    <a:pt x="272" y="26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344" name="Group 51"/>
          <p:cNvGrpSpPr>
            <a:grpSpLocks/>
          </p:cNvGrpSpPr>
          <p:nvPr/>
        </p:nvGrpSpPr>
        <p:grpSpPr bwMode="auto">
          <a:xfrm rot="-7546832">
            <a:off x="7400131" y="4834732"/>
            <a:ext cx="1724025" cy="1138238"/>
            <a:chOff x="2112" y="1824"/>
            <a:chExt cx="912" cy="792"/>
          </a:xfrm>
        </p:grpSpPr>
        <p:sp>
          <p:nvSpPr>
            <p:cNvPr id="14378" name="Line 52"/>
            <p:cNvSpPr>
              <a:spLocks noChangeShapeType="1"/>
            </p:cNvSpPr>
            <p:nvPr/>
          </p:nvSpPr>
          <p:spPr bwMode="auto">
            <a:xfrm flipV="1">
              <a:off x="2112" y="1824"/>
              <a:ext cx="432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9" name="Line 53"/>
            <p:cNvSpPr>
              <a:spLocks noChangeShapeType="1"/>
            </p:cNvSpPr>
            <p:nvPr/>
          </p:nvSpPr>
          <p:spPr bwMode="auto">
            <a:xfrm>
              <a:off x="2544" y="1824"/>
              <a:ext cx="48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0" name="Freeform 54"/>
            <p:cNvSpPr>
              <a:spLocks/>
            </p:cNvSpPr>
            <p:nvPr/>
          </p:nvSpPr>
          <p:spPr bwMode="auto">
            <a:xfrm>
              <a:off x="2448" y="2268"/>
              <a:ext cx="568" cy="348"/>
            </a:xfrm>
            <a:custGeom>
              <a:avLst/>
              <a:gdLst>
                <a:gd name="T0" fmla="*/ 0 w 568"/>
                <a:gd name="T1" fmla="*/ 348 h 348"/>
                <a:gd name="T2" fmla="*/ 48 w 568"/>
                <a:gd name="T3" fmla="*/ 256 h 348"/>
                <a:gd name="T4" fmla="*/ 84 w 568"/>
                <a:gd name="T5" fmla="*/ 152 h 348"/>
                <a:gd name="T6" fmla="*/ 136 w 568"/>
                <a:gd name="T7" fmla="*/ 84 h 348"/>
                <a:gd name="T8" fmla="*/ 184 w 568"/>
                <a:gd name="T9" fmla="*/ 64 h 348"/>
                <a:gd name="T10" fmla="*/ 452 w 568"/>
                <a:gd name="T11" fmla="*/ 60 h 348"/>
                <a:gd name="T12" fmla="*/ 516 w 568"/>
                <a:gd name="T13" fmla="*/ 28 h 348"/>
                <a:gd name="T14" fmla="*/ 568 w 568"/>
                <a:gd name="T15" fmla="*/ 0 h 3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68"/>
                <a:gd name="T25" fmla="*/ 0 h 348"/>
                <a:gd name="T26" fmla="*/ 568 w 568"/>
                <a:gd name="T27" fmla="*/ 348 h 3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68" h="348">
                  <a:moveTo>
                    <a:pt x="0" y="348"/>
                  </a:moveTo>
                  <a:cubicBezTo>
                    <a:pt x="27" y="321"/>
                    <a:pt x="28" y="286"/>
                    <a:pt x="48" y="256"/>
                  </a:cubicBezTo>
                  <a:cubicBezTo>
                    <a:pt x="57" y="222"/>
                    <a:pt x="64" y="182"/>
                    <a:pt x="84" y="152"/>
                  </a:cubicBezTo>
                  <a:cubicBezTo>
                    <a:pt x="91" y="124"/>
                    <a:pt x="110" y="97"/>
                    <a:pt x="136" y="84"/>
                  </a:cubicBezTo>
                  <a:cubicBezTo>
                    <a:pt x="152" y="76"/>
                    <a:pt x="184" y="64"/>
                    <a:pt x="184" y="64"/>
                  </a:cubicBezTo>
                  <a:cubicBezTo>
                    <a:pt x="275" y="67"/>
                    <a:pt x="361" y="68"/>
                    <a:pt x="452" y="60"/>
                  </a:cubicBezTo>
                  <a:cubicBezTo>
                    <a:pt x="472" y="48"/>
                    <a:pt x="494" y="35"/>
                    <a:pt x="516" y="28"/>
                  </a:cubicBezTo>
                  <a:cubicBezTo>
                    <a:pt x="533" y="15"/>
                    <a:pt x="553" y="15"/>
                    <a:pt x="568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1" name="Freeform 55"/>
            <p:cNvSpPr>
              <a:spLocks/>
            </p:cNvSpPr>
            <p:nvPr/>
          </p:nvSpPr>
          <p:spPr bwMode="auto">
            <a:xfrm>
              <a:off x="2112" y="2420"/>
              <a:ext cx="336" cy="196"/>
            </a:xfrm>
            <a:custGeom>
              <a:avLst/>
              <a:gdLst>
                <a:gd name="T0" fmla="*/ 0 w 336"/>
                <a:gd name="T1" fmla="*/ 64 h 196"/>
                <a:gd name="T2" fmla="*/ 92 w 336"/>
                <a:gd name="T3" fmla="*/ 0 h 196"/>
                <a:gd name="T4" fmla="*/ 140 w 336"/>
                <a:gd name="T5" fmla="*/ 4 h 196"/>
                <a:gd name="T6" fmla="*/ 148 w 336"/>
                <a:gd name="T7" fmla="*/ 16 h 196"/>
                <a:gd name="T8" fmla="*/ 152 w 336"/>
                <a:gd name="T9" fmla="*/ 100 h 196"/>
                <a:gd name="T10" fmla="*/ 256 w 336"/>
                <a:gd name="T11" fmla="*/ 196 h 196"/>
                <a:gd name="T12" fmla="*/ 336 w 336"/>
                <a:gd name="T13" fmla="*/ 192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6"/>
                <a:gd name="T22" fmla="*/ 0 h 196"/>
                <a:gd name="T23" fmla="*/ 336 w 336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6" h="196">
                  <a:moveTo>
                    <a:pt x="0" y="64"/>
                  </a:moveTo>
                  <a:cubicBezTo>
                    <a:pt x="31" y="43"/>
                    <a:pt x="61" y="20"/>
                    <a:pt x="92" y="0"/>
                  </a:cubicBezTo>
                  <a:cubicBezTo>
                    <a:pt x="108" y="1"/>
                    <a:pt x="125" y="0"/>
                    <a:pt x="140" y="4"/>
                  </a:cubicBezTo>
                  <a:cubicBezTo>
                    <a:pt x="145" y="5"/>
                    <a:pt x="147" y="11"/>
                    <a:pt x="148" y="16"/>
                  </a:cubicBezTo>
                  <a:cubicBezTo>
                    <a:pt x="151" y="44"/>
                    <a:pt x="150" y="72"/>
                    <a:pt x="152" y="100"/>
                  </a:cubicBezTo>
                  <a:cubicBezTo>
                    <a:pt x="156" y="156"/>
                    <a:pt x="205" y="190"/>
                    <a:pt x="256" y="196"/>
                  </a:cubicBezTo>
                  <a:cubicBezTo>
                    <a:pt x="333" y="192"/>
                    <a:pt x="307" y="192"/>
                    <a:pt x="336" y="1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345" name="Text Box 56"/>
          <p:cNvSpPr txBox="1">
            <a:spLocks noChangeArrowheads="1"/>
          </p:cNvSpPr>
          <p:nvPr/>
        </p:nvSpPr>
        <p:spPr bwMode="auto">
          <a:xfrm rot="-87744">
            <a:off x="7945438" y="5143500"/>
            <a:ext cx="44132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6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</a:t>
            </a:r>
          </a:p>
        </p:txBody>
      </p:sp>
      <p:grpSp>
        <p:nvGrpSpPr>
          <p:cNvPr id="14346" name="Group 57"/>
          <p:cNvGrpSpPr>
            <a:grpSpLocks/>
          </p:cNvGrpSpPr>
          <p:nvPr/>
        </p:nvGrpSpPr>
        <p:grpSpPr bwMode="auto">
          <a:xfrm rot="3253562">
            <a:off x="6386513" y="4408488"/>
            <a:ext cx="1995487" cy="896937"/>
            <a:chOff x="2064" y="2784"/>
            <a:chExt cx="1056" cy="624"/>
          </a:xfrm>
        </p:grpSpPr>
        <p:sp>
          <p:nvSpPr>
            <p:cNvPr id="14374" name="Line 58"/>
            <p:cNvSpPr>
              <a:spLocks noChangeShapeType="1"/>
            </p:cNvSpPr>
            <p:nvPr/>
          </p:nvSpPr>
          <p:spPr bwMode="auto">
            <a:xfrm>
              <a:off x="2640" y="2784"/>
              <a:ext cx="48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5" name="Line 59"/>
            <p:cNvSpPr>
              <a:spLocks noChangeShapeType="1"/>
            </p:cNvSpPr>
            <p:nvPr/>
          </p:nvSpPr>
          <p:spPr bwMode="auto">
            <a:xfrm flipV="1">
              <a:off x="2352" y="3216"/>
              <a:ext cx="76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6" name="Freeform 60"/>
            <p:cNvSpPr>
              <a:spLocks/>
            </p:cNvSpPr>
            <p:nvPr/>
          </p:nvSpPr>
          <p:spPr bwMode="auto">
            <a:xfrm>
              <a:off x="2064" y="2796"/>
              <a:ext cx="568" cy="348"/>
            </a:xfrm>
            <a:custGeom>
              <a:avLst/>
              <a:gdLst>
                <a:gd name="T0" fmla="*/ 0 w 568"/>
                <a:gd name="T1" fmla="*/ 348 h 348"/>
                <a:gd name="T2" fmla="*/ 48 w 568"/>
                <a:gd name="T3" fmla="*/ 256 h 348"/>
                <a:gd name="T4" fmla="*/ 84 w 568"/>
                <a:gd name="T5" fmla="*/ 152 h 348"/>
                <a:gd name="T6" fmla="*/ 136 w 568"/>
                <a:gd name="T7" fmla="*/ 84 h 348"/>
                <a:gd name="T8" fmla="*/ 184 w 568"/>
                <a:gd name="T9" fmla="*/ 64 h 348"/>
                <a:gd name="T10" fmla="*/ 452 w 568"/>
                <a:gd name="T11" fmla="*/ 60 h 348"/>
                <a:gd name="T12" fmla="*/ 516 w 568"/>
                <a:gd name="T13" fmla="*/ 28 h 348"/>
                <a:gd name="T14" fmla="*/ 568 w 568"/>
                <a:gd name="T15" fmla="*/ 0 h 3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68"/>
                <a:gd name="T25" fmla="*/ 0 h 348"/>
                <a:gd name="T26" fmla="*/ 568 w 568"/>
                <a:gd name="T27" fmla="*/ 348 h 3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68" h="348">
                  <a:moveTo>
                    <a:pt x="0" y="348"/>
                  </a:moveTo>
                  <a:cubicBezTo>
                    <a:pt x="27" y="321"/>
                    <a:pt x="28" y="286"/>
                    <a:pt x="48" y="256"/>
                  </a:cubicBezTo>
                  <a:cubicBezTo>
                    <a:pt x="57" y="222"/>
                    <a:pt x="64" y="182"/>
                    <a:pt x="84" y="152"/>
                  </a:cubicBezTo>
                  <a:cubicBezTo>
                    <a:pt x="91" y="124"/>
                    <a:pt x="110" y="97"/>
                    <a:pt x="136" y="84"/>
                  </a:cubicBezTo>
                  <a:cubicBezTo>
                    <a:pt x="152" y="76"/>
                    <a:pt x="184" y="64"/>
                    <a:pt x="184" y="64"/>
                  </a:cubicBezTo>
                  <a:cubicBezTo>
                    <a:pt x="275" y="67"/>
                    <a:pt x="361" y="68"/>
                    <a:pt x="452" y="60"/>
                  </a:cubicBezTo>
                  <a:cubicBezTo>
                    <a:pt x="472" y="48"/>
                    <a:pt x="494" y="35"/>
                    <a:pt x="516" y="28"/>
                  </a:cubicBezTo>
                  <a:cubicBezTo>
                    <a:pt x="533" y="15"/>
                    <a:pt x="553" y="15"/>
                    <a:pt x="568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7" name="Freeform 61"/>
            <p:cNvSpPr>
              <a:spLocks/>
            </p:cNvSpPr>
            <p:nvPr/>
          </p:nvSpPr>
          <p:spPr bwMode="auto">
            <a:xfrm>
              <a:off x="2068" y="3143"/>
              <a:ext cx="272" cy="261"/>
            </a:xfrm>
            <a:custGeom>
              <a:avLst/>
              <a:gdLst>
                <a:gd name="T0" fmla="*/ 0 w 272"/>
                <a:gd name="T1" fmla="*/ 1 h 261"/>
                <a:gd name="T2" fmla="*/ 72 w 272"/>
                <a:gd name="T3" fmla="*/ 5 h 261"/>
                <a:gd name="T4" fmla="*/ 108 w 272"/>
                <a:gd name="T5" fmla="*/ 29 h 261"/>
                <a:gd name="T6" fmla="*/ 112 w 272"/>
                <a:gd name="T7" fmla="*/ 45 h 261"/>
                <a:gd name="T8" fmla="*/ 116 w 272"/>
                <a:gd name="T9" fmla="*/ 157 h 261"/>
                <a:gd name="T10" fmla="*/ 212 w 272"/>
                <a:gd name="T11" fmla="*/ 209 h 261"/>
                <a:gd name="T12" fmla="*/ 248 w 272"/>
                <a:gd name="T13" fmla="*/ 229 h 261"/>
                <a:gd name="T14" fmla="*/ 260 w 272"/>
                <a:gd name="T15" fmla="*/ 237 h 261"/>
                <a:gd name="T16" fmla="*/ 272 w 272"/>
                <a:gd name="T17" fmla="*/ 261 h 2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2"/>
                <a:gd name="T28" fmla="*/ 0 h 261"/>
                <a:gd name="T29" fmla="*/ 272 w 272"/>
                <a:gd name="T30" fmla="*/ 261 h 2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2" h="261">
                  <a:moveTo>
                    <a:pt x="0" y="1"/>
                  </a:moveTo>
                  <a:cubicBezTo>
                    <a:pt x="24" y="2"/>
                    <a:pt x="48" y="0"/>
                    <a:pt x="72" y="5"/>
                  </a:cubicBezTo>
                  <a:cubicBezTo>
                    <a:pt x="86" y="8"/>
                    <a:pt x="108" y="29"/>
                    <a:pt x="108" y="29"/>
                  </a:cubicBezTo>
                  <a:cubicBezTo>
                    <a:pt x="109" y="34"/>
                    <a:pt x="112" y="40"/>
                    <a:pt x="112" y="45"/>
                  </a:cubicBezTo>
                  <a:cubicBezTo>
                    <a:pt x="114" y="82"/>
                    <a:pt x="109" y="120"/>
                    <a:pt x="116" y="157"/>
                  </a:cubicBezTo>
                  <a:cubicBezTo>
                    <a:pt x="124" y="199"/>
                    <a:pt x="180" y="204"/>
                    <a:pt x="212" y="209"/>
                  </a:cubicBezTo>
                  <a:cubicBezTo>
                    <a:pt x="233" y="216"/>
                    <a:pt x="220" y="211"/>
                    <a:pt x="248" y="229"/>
                  </a:cubicBezTo>
                  <a:cubicBezTo>
                    <a:pt x="252" y="232"/>
                    <a:pt x="260" y="237"/>
                    <a:pt x="260" y="237"/>
                  </a:cubicBezTo>
                  <a:cubicBezTo>
                    <a:pt x="263" y="245"/>
                    <a:pt x="272" y="261"/>
                    <a:pt x="272" y="26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347" name="Text Box 62"/>
          <p:cNvSpPr txBox="1">
            <a:spLocks noChangeArrowheads="1"/>
          </p:cNvSpPr>
          <p:nvPr/>
        </p:nvSpPr>
        <p:spPr bwMode="auto">
          <a:xfrm rot="-363349">
            <a:off x="7424738" y="4995863"/>
            <a:ext cx="36988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36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4348" name="Group 63"/>
          <p:cNvGrpSpPr>
            <a:grpSpLocks/>
          </p:cNvGrpSpPr>
          <p:nvPr/>
        </p:nvGrpSpPr>
        <p:grpSpPr bwMode="auto">
          <a:xfrm rot="-7475404">
            <a:off x="5824538" y="4724400"/>
            <a:ext cx="1995488" cy="1074737"/>
            <a:chOff x="1104" y="2852"/>
            <a:chExt cx="1056" cy="748"/>
          </a:xfrm>
        </p:grpSpPr>
        <p:sp>
          <p:nvSpPr>
            <p:cNvPr id="14370" name="Line 64"/>
            <p:cNvSpPr>
              <a:spLocks noChangeShapeType="1"/>
            </p:cNvSpPr>
            <p:nvPr/>
          </p:nvSpPr>
          <p:spPr bwMode="auto">
            <a:xfrm flipV="1">
              <a:off x="1104" y="2928"/>
              <a:ext cx="432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1" name="Line 65"/>
            <p:cNvSpPr>
              <a:spLocks noChangeShapeType="1"/>
            </p:cNvSpPr>
            <p:nvPr/>
          </p:nvSpPr>
          <p:spPr bwMode="auto">
            <a:xfrm flipV="1">
              <a:off x="1104" y="3312"/>
              <a:ext cx="1056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2" name="Freeform 66"/>
            <p:cNvSpPr>
              <a:spLocks/>
            </p:cNvSpPr>
            <p:nvPr/>
          </p:nvSpPr>
          <p:spPr bwMode="auto">
            <a:xfrm>
              <a:off x="1536" y="2852"/>
              <a:ext cx="336" cy="196"/>
            </a:xfrm>
            <a:custGeom>
              <a:avLst/>
              <a:gdLst>
                <a:gd name="T0" fmla="*/ 0 w 336"/>
                <a:gd name="T1" fmla="*/ 64 h 196"/>
                <a:gd name="T2" fmla="*/ 92 w 336"/>
                <a:gd name="T3" fmla="*/ 0 h 196"/>
                <a:gd name="T4" fmla="*/ 140 w 336"/>
                <a:gd name="T5" fmla="*/ 4 h 196"/>
                <a:gd name="T6" fmla="*/ 148 w 336"/>
                <a:gd name="T7" fmla="*/ 16 h 196"/>
                <a:gd name="T8" fmla="*/ 152 w 336"/>
                <a:gd name="T9" fmla="*/ 100 h 196"/>
                <a:gd name="T10" fmla="*/ 256 w 336"/>
                <a:gd name="T11" fmla="*/ 196 h 196"/>
                <a:gd name="T12" fmla="*/ 336 w 336"/>
                <a:gd name="T13" fmla="*/ 192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6"/>
                <a:gd name="T22" fmla="*/ 0 h 196"/>
                <a:gd name="T23" fmla="*/ 336 w 336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6" h="196">
                  <a:moveTo>
                    <a:pt x="0" y="64"/>
                  </a:moveTo>
                  <a:cubicBezTo>
                    <a:pt x="31" y="43"/>
                    <a:pt x="61" y="20"/>
                    <a:pt x="92" y="0"/>
                  </a:cubicBezTo>
                  <a:cubicBezTo>
                    <a:pt x="108" y="1"/>
                    <a:pt x="125" y="0"/>
                    <a:pt x="140" y="4"/>
                  </a:cubicBezTo>
                  <a:cubicBezTo>
                    <a:pt x="145" y="5"/>
                    <a:pt x="147" y="11"/>
                    <a:pt x="148" y="16"/>
                  </a:cubicBezTo>
                  <a:cubicBezTo>
                    <a:pt x="151" y="44"/>
                    <a:pt x="150" y="72"/>
                    <a:pt x="152" y="100"/>
                  </a:cubicBezTo>
                  <a:cubicBezTo>
                    <a:pt x="156" y="156"/>
                    <a:pt x="205" y="190"/>
                    <a:pt x="256" y="196"/>
                  </a:cubicBezTo>
                  <a:cubicBezTo>
                    <a:pt x="333" y="192"/>
                    <a:pt x="307" y="192"/>
                    <a:pt x="336" y="1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3" name="Freeform 67"/>
            <p:cNvSpPr>
              <a:spLocks/>
            </p:cNvSpPr>
            <p:nvPr/>
          </p:nvSpPr>
          <p:spPr bwMode="auto">
            <a:xfrm>
              <a:off x="1876" y="3047"/>
              <a:ext cx="272" cy="261"/>
            </a:xfrm>
            <a:custGeom>
              <a:avLst/>
              <a:gdLst>
                <a:gd name="T0" fmla="*/ 0 w 272"/>
                <a:gd name="T1" fmla="*/ 1 h 261"/>
                <a:gd name="T2" fmla="*/ 72 w 272"/>
                <a:gd name="T3" fmla="*/ 5 h 261"/>
                <a:gd name="T4" fmla="*/ 108 w 272"/>
                <a:gd name="T5" fmla="*/ 29 h 261"/>
                <a:gd name="T6" fmla="*/ 112 w 272"/>
                <a:gd name="T7" fmla="*/ 45 h 261"/>
                <a:gd name="T8" fmla="*/ 116 w 272"/>
                <a:gd name="T9" fmla="*/ 157 h 261"/>
                <a:gd name="T10" fmla="*/ 212 w 272"/>
                <a:gd name="T11" fmla="*/ 209 h 261"/>
                <a:gd name="T12" fmla="*/ 248 w 272"/>
                <a:gd name="T13" fmla="*/ 229 h 261"/>
                <a:gd name="T14" fmla="*/ 260 w 272"/>
                <a:gd name="T15" fmla="*/ 237 h 261"/>
                <a:gd name="T16" fmla="*/ 272 w 272"/>
                <a:gd name="T17" fmla="*/ 261 h 2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2"/>
                <a:gd name="T28" fmla="*/ 0 h 261"/>
                <a:gd name="T29" fmla="*/ 272 w 272"/>
                <a:gd name="T30" fmla="*/ 261 h 2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2" h="261">
                  <a:moveTo>
                    <a:pt x="0" y="1"/>
                  </a:moveTo>
                  <a:cubicBezTo>
                    <a:pt x="24" y="2"/>
                    <a:pt x="48" y="0"/>
                    <a:pt x="72" y="5"/>
                  </a:cubicBezTo>
                  <a:cubicBezTo>
                    <a:pt x="86" y="8"/>
                    <a:pt x="108" y="29"/>
                    <a:pt x="108" y="29"/>
                  </a:cubicBezTo>
                  <a:cubicBezTo>
                    <a:pt x="109" y="34"/>
                    <a:pt x="112" y="40"/>
                    <a:pt x="112" y="45"/>
                  </a:cubicBezTo>
                  <a:cubicBezTo>
                    <a:pt x="114" y="82"/>
                    <a:pt x="109" y="120"/>
                    <a:pt x="116" y="157"/>
                  </a:cubicBezTo>
                  <a:cubicBezTo>
                    <a:pt x="124" y="199"/>
                    <a:pt x="180" y="204"/>
                    <a:pt x="212" y="209"/>
                  </a:cubicBezTo>
                  <a:cubicBezTo>
                    <a:pt x="233" y="216"/>
                    <a:pt x="220" y="211"/>
                    <a:pt x="248" y="229"/>
                  </a:cubicBezTo>
                  <a:cubicBezTo>
                    <a:pt x="252" y="232"/>
                    <a:pt x="260" y="237"/>
                    <a:pt x="260" y="237"/>
                  </a:cubicBezTo>
                  <a:cubicBezTo>
                    <a:pt x="263" y="245"/>
                    <a:pt x="272" y="261"/>
                    <a:pt x="272" y="26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4800" b="1" i="1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349" name="Text Box 68"/>
          <p:cNvSpPr txBox="1">
            <a:spLocks noChangeArrowheads="1"/>
          </p:cNvSpPr>
          <p:nvPr/>
        </p:nvSpPr>
        <p:spPr bwMode="auto">
          <a:xfrm rot="75832">
            <a:off x="7113588" y="5205413"/>
            <a:ext cx="428625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400" b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0" name="Arc 69"/>
          <p:cNvSpPr>
            <a:spLocks/>
          </p:cNvSpPr>
          <p:nvPr/>
        </p:nvSpPr>
        <p:spPr bwMode="auto">
          <a:xfrm>
            <a:off x="971550" y="5300663"/>
            <a:ext cx="71438" cy="349250"/>
          </a:xfrm>
          <a:custGeom>
            <a:avLst/>
            <a:gdLst>
              <a:gd name="T0" fmla="*/ 0 w 21600"/>
              <a:gd name="T1" fmla="*/ 0 h 26126"/>
              <a:gd name="T2" fmla="*/ 91415475 w 21600"/>
              <a:gd name="T3" fmla="*/ 2147483646 h 26126"/>
              <a:gd name="T4" fmla="*/ 0 w 21600"/>
              <a:gd name="T5" fmla="*/ 2147483646 h 26126"/>
              <a:gd name="T6" fmla="*/ 0 60000 65536"/>
              <a:gd name="T7" fmla="*/ 0 60000 65536"/>
              <a:gd name="T8" fmla="*/ 0 60000 65536"/>
              <a:gd name="T9" fmla="*/ 0 w 21600"/>
              <a:gd name="T10" fmla="*/ 0 h 26126"/>
              <a:gd name="T11" fmla="*/ 21600 w 21600"/>
              <a:gd name="T12" fmla="*/ 26126 h 261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12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121"/>
                  <a:pt x="21439" y="24638"/>
                  <a:pt x="21120" y="26126"/>
                </a:cubicBezTo>
              </a:path>
              <a:path w="21600" h="2612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121"/>
                  <a:pt x="21439" y="24638"/>
                  <a:pt x="21120" y="2612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1" name="Arc 70"/>
          <p:cNvSpPr>
            <a:spLocks/>
          </p:cNvSpPr>
          <p:nvPr/>
        </p:nvSpPr>
        <p:spPr bwMode="auto">
          <a:xfrm flipH="1">
            <a:off x="2627313" y="5516563"/>
            <a:ext cx="215900" cy="36036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2" name="Arc 72"/>
          <p:cNvSpPr>
            <a:spLocks/>
          </p:cNvSpPr>
          <p:nvPr/>
        </p:nvSpPr>
        <p:spPr bwMode="auto">
          <a:xfrm flipV="1">
            <a:off x="1547813" y="4437063"/>
            <a:ext cx="503237" cy="71437"/>
          </a:xfrm>
          <a:custGeom>
            <a:avLst/>
            <a:gdLst>
              <a:gd name="T0" fmla="*/ 0 w 26188"/>
              <a:gd name="T1" fmla="*/ 12524904 h 21600"/>
              <a:gd name="T2" fmla="*/ 2147483646 w 26188"/>
              <a:gd name="T3" fmla="*/ 27880174 h 21600"/>
              <a:gd name="T4" fmla="*/ 2147483646 w 26188"/>
              <a:gd name="T5" fmla="*/ 93484333 h 21600"/>
              <a:gd name="T6" fmla="*/ 0 60000 65536"/>
              <a:gd name="T7" fmla="*/ 0 60000 65536"/>
              <a:gd name="T8" fmla="*/ 0 60000 65536"/>
              <a:gd name="T9" fmla="*/ 0 w 26188"/>
              <a:gd name="T10" fmla="*/ 0 h 21600"/>
              <a:gd name="T11" fmla="*/ 26188 w 261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188" h="21600" fill="none" extrusionOk="0">
                <a:moveTo>
                  <a:pt x="-1" y="2893"/>
                </a:moveTo>
                <a:cubicBezTo>
                  <a:pt x="3283" y="998"/>
                  <a:pt x="7008" y="-1"/>
                  <a:pt x="10800" y="0"/>
                </a:cubicBezTo>
                <a:cubicBezTo>
                  <a:pt x="16585" y="0"/>
                  <a:pt x="22128" y="2320"/>
                  <a:pt x="26188" y="6441"/>
                </a:cubicBezTo>
              </a:path>
              <a:path w="26188" h="21600" stroke="0" extrusionOk="0">
                <a:moveTo>
                  <a:pt x="-1" y="2893"/>
                </a:moveTo>
                <a:cubicBezTo>
                  <a:pt x="3283" y="998"/>
                  <a:pt x="7008" y="-1"/>
                  <a:pt x="10800" y="0"/>
                </a:cubicBezTo>
                <a:cubicBezTo>
                  <a:pt x="16585" y="0"/>
                  <a:pt x="22128" y="2320"/>
                  <a:pt x="26188" y="6441"/>
                </a:cubicBezTo>
                <a:lnTo>
                  <a:pt x="10800" y="21600"/>
                </a:lnTo>
                <a:lnTo>
                  <a:pt x="-1" y="2893"/>
                </a:lnTo>
                <a:close/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3" name="Arc 73"/>
          <p:cNvSpPr>
            <a:spLocks/>
          </p:cNvSpPr>
          <p:nvPr/>
        </p:nvSpPr>
        <p:spPr bwMode="auto">
          <a:xfrm>
            <a:off x="3851275" y="5373688"/>
            <a:ext cx="71438" cy="349250"/>
          </a:xfrm>
          <a:custGeom>
            <a:avLst/>
            <a:gdLst>
              <a:gd name="T0" fmla="*/ 0 w 21600"/>
              <a:gd name="T1" fmla="*/ 0 h 26126"/>
              <a:gd name="T2" fmla="*/ 91415475 w 21600"/>
              <a:gd name="T3" fmla="*/ 2147483646 h 26126"/>
              <a:gd name="T4" fmla="*/ 0 w 21600"/>
              <a:gd name="T5" fmla="*/ 2147483646 h 26126"/>
              <a:gd name="T6" fmla="*/ 0 60000 65536"/>
              <a:gd name="T7" fmla="*/ 0 60000 65536"/>
              <a:gd name="T8" fmla="*/ 0 60000 65536"/>
              <a:gd name="T9" fmla="*/ 0 w 21600"/>
              <a:gd name="T10" fmla="*/ 0 h 26126"/>
              <a:gd name="T11" fmla="*/ 21600 w 21600"/>
              <a:gd name="T12" fmla="*/ 26126 h 261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12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121"/>
                  <a:pt x="21439" y="24638"/>
                  <a:pt x="21120" y="26126"/>
                </a:cubicBezTo>
              </a:path>
              <a:path w="21600" h="2612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121"/>
                  <a:pt x="21439" y="24638"/>
                  <a:pt x="21120" y="2612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4" name="Arc 74"/>
          <p:cNvSpPr>
            <a:spLocks/>
          </p:cNvSpPr>
          <p:nvPr/>
        </p:nvSpPr>
        <p:spPr bwMode="auto">
          <a:xfrm flipV="1">
            <a:off x="4716463" y="4365625"/>
            <a:ext cx="503237" cy="71438"/>
          </a:xfrm>
          <a:custGeom>
            <a:avLst/>
            <a:gdLst>
              <a:gd name="T0" fmla="*/ 0 w 26188"/>
              <a:gd name="T1" fmla="*/ 12525866 h 21600"/>
              <a:gd name="T2" fmla="*/ 2147483646 w 26188"/>
              <a:gd name="T3" fmla="*/ 27884127 h 21600"/>
              <a:gd name="T4" fmla="*/ 2147483646 w 26188"/>
              <a:gd name="T5" fmla="*/ 93493778 h 21600"/>
              <a:gd name="T6" fmla="*/ 0 60000 65536"/>
              <a:gd name="T7" fmla="*/ 0 60000 65536"/>
              <a:gd name="T8" fmla="*/ 0 60000 65536"/>
              <a:gd name="T9" fmla="*/ 0 w 26188"/>
              <a:gd name="T10" fmla="*/ 0 h 21600"/>
              <a:gd name="T11" fmla="*/ 26188 w 261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188" h="21600" fill="none" extrusionOk="0">
                <a:moveTo>
                  <a:pt x="-1" y="2893"/>
                </a:moveTo>
                <a:cubicBezTo>
                  <a:pt x="3283" y="998"/>
                  <a:pt x="7008" y="-1"/>
                  <a:pt x="10800" y="0"/>
                </a:cubicBezTo>
                <a:cubicBezTo>
                  <a:pt x="16585" y="0"/>
                  <a:pt x="22128" y="2320"/>
                  <a:pt x="26188" y="6441"/>
                </a:cubicBezTo>
              </a:path>
              <a:path w="26188" h="21600" stroke="0" extrusionOk="0">
                <a:moveTo>
                  <a:pt x="-1" y="2893"/>
                </a:moveTo>
                <a:cubicBezTo>
                  <a:pt x="3283" y="998"/>
                  <a:pt x="7008" y="-1"/>
                  <a:pt x="10800" y="0"/>
                </a:cubicBezTo>
                <a:cubicBezTo>
                  <a:pt x="16585" y="0"/>
                  <a:pt x="22128" y="2320"/>
                  <a:pt x="26188" y="6441"/>
                </a:cubicBezTo>
                <a:lnTo>
                  <a:pt x="10800" y="21600"/>
                </a:lnTo>
                <a:lnTo>
                  <a:pt x="-1" y="2893"/>
                </a:lnTo>
                <a:close/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5" name="Arc 75"/>
          <p:cNvSpPr>
            <a:spLocks/>
          </p:cNvSpPr>
          <p:nvPr/>
        </p:nvSpPr>
        <p:spPr bwMode="auto">
          <a:xfrm flipH="1">
            <a:off x="5580063" y="5157788"/>
            <a:ext cx="215900" cy="36036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6" name="Arc 76"/>
          <p:cNvSpPr>
            <a:spLocks/>
          </p:cNvSpPr>
          <p:nvPr/>
        </p:nvSpPr>
        <p:spPr bwMode="auto">
          <a:xfrm flipH="1">
            <a:off x="5580063" y="5157788"/>
            <a:ext cx="215900" cy="36036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7" name="Arc 77"/>
          <p:cNvSpPr>
            <a:spLocks/>
          </p:cNvSpPr>
          <p:nvPr/>
        </p:nvSpPr>
        <p:spPr bwMode="auto">
          <a:xfrm flipH="1">
            <a:off x="7429500" y="5429250"/>
            <a:ext cx="142875" cy="35718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8" name="Arc 79"/>
          <p:cNvSpPr>
            <a:spLocks/>
          </p:cNvSpPr>
          <p:nvPr/>
        </p:nvSpPr>
        <p:spPr bwMode="auto">
          <a:xfrm>
            <a:off x="7786688" y="5357813"/>
            <a:ext cx="314325" cy="44767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9" name="Rectangle 82"/>
          <p:cNvSpPr>
            <a:spLocks noChangeArrowheads="1"/>
          </p:cNvSpPr>
          <p:nvPr/>
        </p:nvSpPr>
        <p:spPr bwMode="auto">
          <a:xfrm>
            <a:off x="395288" y="5589588"/>
            <a:ext cx="576262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80000"/>
              </a:lnSpc>
              <a:spcAft>
                <a:spcPct val="0"/>
              </a:spcAft>
              <a:buFontTx/>
              <a:buNone/>
            </a:pPr>
            <a:r>
              <a:rPr lang="ru-RU" altLang="ru-RU" sz="36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14360" name="Rectangle 83"/>
          <p:cNvSpPr>
            <a:spLocks noChangeArrowheads="1"/>
          </p:cNvSpPr>
          <p:nvPr/>
        </p:nvSpPr>
        <p:spPr bwMode="auto">
          <a:xfrm>
            <a:off x="1763713" y="3500438"/>
            <a:ext cx="5048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6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14361" name="Rectangle 84"/>
          <p:cNvSpPr>
            <a:spLocks noChangeArrowheads="1"/>
          </p:cNvSpPr>
          <p:nvPr/>
        </p:nvSpPr>
        <p:spPr bwMode="auto">
          <a:xfrm>
            <a:off x="2857500" y="5778500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6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14362" name="Rectangle 85"/>
          <p:cNvSpPr>
            <a:spLocks noChangeArrowheads="1"/>
          </p:cNvSpPr>
          <p:nvPr/>
        </p:nvSpPr>
        <p:spPr bwMode="auto">
          <a:xfrm>
            <a:off x="1763713" y="3500438"/>
            <a:ext cx="5048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6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14363" name="Rectangle 86"/>
          <p:cNvSpPr>
            <a:spLocks noChangeArrowheads="1"/>
          </p:cNvSpPr>
          <p:nvPr/>
        </p:nvSpPr>
        <p:spPr bwMode="auto">
          <a:xfrm>
            <a:off x="1763713" y="3500438"/>
            <a:ext cx="5048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6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14364" name="Rectangle 88"/>
          <p:cNvSpPr>
            <a:spLocks noChangeArrowheads="1"/>
          </p:cNvSpPr>
          <p:nvPr/>
        </p:nvSpPr>
        <p:spPr bwMode="auto">
          <a:xfrm>
            <a:off x="4787900" y="3573463"/>
            <a:ext cx="7921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6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14365" name="Rectangle 89"/>
          <p:cNvSpPr>
            <a:spLocks noChangeArrowheads="1"/>
          </p:cNvSpPr>
          <p:nvPr/>
        </p:nvSpPr>
        <p:spPr bwMode="auto">
          <a:xfrm>
            <a:off x="5724525" y="5430838"/>
            <a:ext cx="5984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6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14366" name="Rectangle 90"/>
          <p:cNvSpPr>
            <a:spLocks noChangeArrowheads="1"/>
          </p:cNvSpPr>
          <p:nvPr/>
        </p:nvSpPr>
        <p:spPr bwMode="auto">
          <a:xfrm>
            <a:off x="3282950" y="5073650"/>
            <a:ext cx="43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6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14367" name="Arc 91"/>
          <p:cNvSpPr>
            <a:spLocks/>
          </p:cNvSpPr>
          <p:nvPr/>
        </p:nvSpPr>
        <p:spPr bwMode="auto">
          <a:xfrm rot="10342179" flipV="1">
            <a:off x="7524750" y="5380038"/>
            <a:ext cx="339725" cy="76200"/>
          </a:xfrm>
          <a:custGeom>
            <a:avLst/>
            <a:gdLst>
              <a:gd name="T0" fmla="*/ 2147483646 w 21600"/>
              <a:gd name="T1" fmla="*/ 0 h 23124"/>
              <a:gd name="T2" fmla="*/ 2147483646 w 21600"/>
              <a:gd name="T3" fmla="*/ 80161668 h 23124"/>
              <a:gd name="T4" fmla="*/ 0 w 21600"/>
              <a:gd name="T5" fmla="*/ 73138163 h 23124"/>
              <a:gd name="T6" fmla="*/ 0 60000 65536"/>
              <a:gd name="T7" fmla="*/ 0 60000 65536"/>
              <a:gd name="T8" fmla="*/ 0 60000 65536"/>
              <a:gd name="T9" fmla="*/ 0 w 21600"/>
              <a:gd name="T10" fmla="*/ 0 h 23124"/>
              <a:gd name="T11" fmla="*/ 21600 w 21600"/>
              <a:gd name="T12" fmla="*/ 23124 h 231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124" fill="none" extrusionOk="0">
                <a:moveTo>
                  <a:pt x="4630" y="0"/>
                </a:moveTo>
                <a:cubicBezTo>
                  <a:pt x="14539" y="2175"/>
                  <a:pt x="21600" y="10953"/>
                  <a:pt x="21600" y="21098"/>
                </a:cubicBezTo>
                <a:cubicBezTo>
                  <a:pt x="21600" y="21774"/>
                  <a:pt x="21568" y="22450"/>
                  <a:pt x="21504" y="23123"/>
                </a:cubicBezTo>
              </a:path>
              <a:path w="21600" h="23124" stroke="0" extrusionOk="0">
                <a:moveTo>
                  <a:pt x="4630" y="0"/>
                </a:moveTo>
                <a:cubicBezTo>
                  <a:pt x="14539" y="2175"/>
                  <a:pt x="21600" y="10953"/>
                  <a:pt x="21600" y="21098"/>
                </a:cubicBezTo>
                <a:cubicBezTo>
                  <a:pt x="21600" y="21774"/>
                  <a:pt x="21568" y="22450"/>
                  <a:pt x="21504" y="23123"/>
                </a:cubicBezTo>
                <a:lnTo>
                  <a:pt x="0" y="21098"/>
                </a:lnTo>
                <a:lnTo>
                  <a:pt x="4630" y="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68" name="Rectangle 92"/>
          <p:cNvSpPr>
            <a:spLocks noChangeArrowheads="1"/>
          </p:cNvSpPr>
          <p:nvPr/>
        </p:nvSpPr>
        <p:spPr bwMode="auto">
          <a:xfrm>
            <a:off x="6732588" y="5157788"/>
            <a:ext cx="43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6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14369" name="Rectangle 93"/>
          <p:cNvSpPr>
            <a:spLocks noChangeArrowheads="1"/>
          </p:cNvSpPr>
          <p:nvPr/>
        </p:nvSpPr>
        <p:spPr bwMode="auto">
          <a:xfrm>
            <a:off x="7235825" y="4724400"/>
            <a:ext cx="720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6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</a:t>
            </a:r>
          </a:p>
        </p:txBody>
      </p:sp>
      <p:grpSp>
        <p:nvGrpSpPr>
          <p:cNvPr id="79" name="Группа 78"/>
          <p:cNvGrpSpPr/>
          <p:nvPr/>
        </p:nvGrpSpPr>
        <p:grpSpPr>
          <a:xfrm>
            <a:off x="0" y="0"/>
            <a:ext cx="9227852" cy="6748530"/>
            <a:chOff x="118523" y="103809"/>
            <a:chExt cx="8864579" cy="6453359"/>
          </a:xfrm>
        </p:grpSpPr>
        <p:cxnSp>
          <p:nvCxnSpPr>
            <p:cNvPr id="80" name="Прямая соединительная линия 79"/>
            <p:cNvCxnSpPr>
              <a:stCxn id="81" idx="6"/>
              <a:endCxn id="82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sp>
          <p:nvSpPr>
            <p:cNvPr id="81" name="Овал 80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Овал 81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Овал 82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4" name="Овал 83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5" name="Прямая соединительная линия 84"/>
            <p:cNvCxnSpPr>
              <a:stCxn id="81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86" name="Прямая соединительная линия 85"/>
            <p:cNvCxnSpPr>
              <a:stCxn id="82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87" name="Прямая соединительная линия 86"/>
            <p:cNvCxnSpPr>
              <a:stCxn id="83" idx="6"/>
              <a:endCxn id="84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3652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ru-RU" sz="7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стр. 70 п. 30</a:t>
            </a:r>
            <a:endParaRPr lang="ru-RU" sz="7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90100"/>
            <a:ext cx="2279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0" y="4572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Уравнение" r:id="rId3" imgW="114151" imgH="215619" progId="Equation.3">
                  <p:embed/>
                </p:oleObj>
              </mc:Choice>
              <mc:Fallback>
                <p:oleObj name="Уравнение" r:id="rId3" imgW="114151" imgH="21561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Объект 2"/>
          <p:cNvSpPr txBox="1">
            <a:spLocks/>
          </p:cNvSpPr>
          <p:nvPr/>
        </p:nvSpPr>
        <p:spPr bwMode="auto">
          <a:xfrm>
            <a:off x="457200" y="1782762"/>
            <a:ext cx="842063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ru-RU" sz="7200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en-US" altLang="ru-RU" sz="7200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  <a:r>
              <a:rPr lang="ru-RU" altLang="ru-RU" sz="7200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§ </a:t>
            </a:r>
            <a:r>
              <a:rPr lang="ru-RU" altLang="ru-RU" sz="7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глава </a:t>
            </a:r>
            <a:r>
              <a:rPr lang="en-US" altLang="ru-RU" sz="7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IV</a:t>
            </a:r>
            <a:endParaRPr lang="en-US" altLang="ru-RU" sz="7200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46050" y="0"/>
            <a:ext cx="8856663" cy="6748530"/>
            <a:chOff x="118523" y="103809"/>
            <a:chExt cx="8864579" cy="6453359"/>
          </a:xfrm>
        </p:grpSpPr>
        <p:cxnSp>
          <p:nvCxnSpPr>
            <p:cNvPr id="9" name="Прямая соединительная линия 8"/>
            <p:cNvCxnSpPr>
              <a:stCxn id="10" idx="6"/>
              <a:endCxn id="11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sp>
          <p:nvSpPr>
            <p:cNvPr id="10" name="Овал 9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4" name="Прямая соединительная линия 13"/>
            <p:cNvCxnSpPr>
              <a:stCxn id="10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15" name="Прямая соединительная линия 14"/>
            <p:cNvCxnSpPr>
              <a:stCxn id="11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16" name="Прямая соединительная линия 15"/>
            <p:cNvCxnSpPr>
              <a:stCxn id="12" idx="6"/>
              <a:endCxn id="13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4267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Группа 51"/>
          <p:cNvGrpSpPr/>
          <p:nvPr/>
        </p:nvGrpSpPr>
        <p:grpSpPr>
          <a:xfrm>
            <a:off x="1071538" y="2428868"/>
            <a:ext cx="1241947" cy="970537"/>
            <a:chOff x="1064525" y="4984435"/>
            <a:chExt cx="1241947" cy="970537"/>
          </a:xfr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5400000" scaled="1"/>
            <a:tileRect/>
          </a:gradFill>
        </p:grpSpPr>
        <p:sp>
          <p:nvSpPr>
            <p:cNvPr id="49" name="Полилиния 48"/>
            <p:cNvSpPr/>
            <p:nvPr/>
          </p:nvSpPr>
          <p:spPr>
            <a:xfrm>
              <a:off x="1064525" y="4984435"/>
              <a:ext cx="1241947" cy="873457"/>
            </a:xfrm>
            <a:custGeom>
              <a:avLst/>
              <a:gdLst>
                <a:gd name="connsiteX0" fmla="*/ 0 w 1241947"/>
                <a:gd name="connsiteY0" fmla="*/ 873457 h 873457"/>
                <a:gd name="connsiteX1" fmla="*/ 286603 w 1241947"/>
                <a:gd name="connsiteY1" fmla="*/ 0 h 873457"/>
                <a:gd name="connsiteX2" fmla="*/ 1241947 w 1241947"/>
                <a:gd name="connsiteY2" fmla="*/ 846162 h 873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41947" h="873457">
                  <a:moveTo>
                    <a:pt x="0" y="873457"/>
                  </a:moveTo>
                  <a:lnTo>
                    <a:pt x="286603" y="0"/>
                  </a:lnTo>
                  <a:lnTo>
                    <a:pt x="1241947" y="846162"/>
                  </a:ln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олилиния 50"/>
            <p:cNvSpPr/>
            <p:nvPr/>
          </p:nvSpPr>
          <p:spPr>
            <a:xfrm>
              <a:off x="1078173" y="5813946"/>
              <a:ext cx="1228299" cy="141026"/>
            </a:xfrm>
            <a:custGeom>
              <a:avLst/>
              <a:gdLst>
                <a:gd name="connsiteX0" fmla="*/ 0 w 1228299"/>
                <a:gd name="connsiteY0" fmla="*/ 13647 h 141026"/>
                <a:gd name="connsiteX1" fmla="*/ 191069 w 1228299"/>
                <a:gd name="connsiteY1" fmla="*/ 95534 h 141026"/>
                <a:gd name="connsiteX2" fmla="*/ 423081 w 1228299"/>
                <a:gd name="connsiteY2" fmla="*/ 27295 h 141026"/>
                <a:gd name="connsiteX3" fmla="*/ 818866 w 1228299"/>
                <a:gd name="connsiteY3" fmla="*/ 136477 h 141026"/>
                <a:gd name="connsiteX4" fmla="*/ 1228299 w 1228299"/>
                <a:gd name="connsiteY4" fmla="*/ 0 h 141026"/>
                <a:gd name="connsiteX0" fmla="*/ 0 w 1228299"/>
                <a:gd name="connsiteY0" fmla="*/ 13647 h 141026"/>
                <a:gd name="connsiteX1" fmla="*/ 191069 w 1228299"/>
                <a:gd name="connsiteY1" fmla="*/ 95534 h 141026"/>
                <a:gd name="connsiteX2" fmla="*/ 423081 w 1228299"/>
                <a:gd name="connsiteY2" fmla="*/ 27295 h 141026"/>
                <a:gd name="connsiteX3" fmla="*/ 818866 w 1228299"/>
                <a:gd name="connsiteY3" fmla="*/ 136477 h 141026"/>
                <a:gd name="connsiteX4" fmla="*/ 1228299 w 1228299"/>
                <a:gd name="connsiteY4" fmla="*/ 0 h 14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8299" h="141026">
                  <a:moveTo>
                    <a:pt x="0" y="13647"/>
                  </a:moveTo>
                  <a:cubicBezTo>
                    <a:pt x="60278" y="53453"/>
                    <a:pt x="120556" y="93259"/>
                    <a:pt x="191069" y="95534"/>
                  </a:cubicBezTo>
                  <a:cubicBezTo>
                    <a:pt x="261582" y="97809"/>
                    <a:pt x="318448" y="20471"/>
                    <a:pt x="423081" y="27295"/>
                  </a:cubicBezTo>
                  <a:cubicBezTo>
                    <a:pt x="527714" y="34119"/>
                    <a:pt x="684663" y="141026"/>
                    <a:pt x="818866" y="136477"/>
                  </a:cubicBezTo>
                  <a:cubicBezTo>
                    <a:pt x="953069" y="131928"/>
                    <a:pt x="1090684" y="65964"/>
                    <a:pt x="1228299" y="0"/>
                  </a:cubicBez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 rot="10800000">
            <a:off x="2772402" y="4014152"/>
            <a:ext cx="1364776" cy="837612"/>
            <a:chOff x="1351128" y="5454006"/>
            <a:chExt cx="1364776" cy="837612"/>
          </a:xfr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</p:grpSpPr>
        <p:sp>
          <p:nvSpPr>
            <p:cNvPr id="47" name="Полилиния 46"/>
            <p:cNvSpPr/>
            <p:nvPr/>
          </p:nvSpPr>
          <p:spPr>
            <a:xfrm>
              <a:off x="1351128" y="5454006"/>
              <a:ext cx="1364776" cy="832514"/>
            </a:xfrm>
            <a:custGeom>
              <a:avLst/>
              <a:gdLst>
                <a:gd name="connsiteX0" fmla="*/ 955344 w 1364776"/>
                <a:gd name="connsiteY0" fmla="*/ 832514 h 832514"/>
                <a:gd name="connsiteX1" fmla="*/ 0 w 1364776"/>
                <a:gd name="connsiteY1" fmla="*/ 0 h 832514"/>
                <a:gd name="connsiteX2" fmla="*/ 1364776 w 1364776"/>
                <a:gd name="connsiteY2" fmla="*/ 0 h 832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64776" h="832514">
                  <a:moveTo>
                    <a:pt x="955344" y="832514"/>
                  </a:moveTo>
                  <a:lnTo>
                    <a:pt x="0" y="0"/>
                  </a:lnTo>
                  <a:lnTo>
                    <a:pt x="1364776" y="0"/>
                  </a:ln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2306471" y="5459104"/>
              <a:ext cx="388961" cy="832514"/>
            </a:xfrm>
            <a:custGeom>
              <a:avLst/>
              <a:gdLst>
                <a:gd name="connsiteX0" fmla="*/ 368490 w 388961"/>
                <a:gd name="connsiteY0" fmla="*/ 0 h 832514"/>
                <a:gd name="connsiteX1" fmla="*/ 354842 w 388961"/>
                <a:gd name="connsiteY1" fmla="*/ 354842 h 832514"/>
                <a:gd name="connsiteX2" fmla="*/ 163774 w 388961"/>
                <a:gd name="connsiteY2" fmla="*/ 504968 h 832514"/>
                <a:gd name="connsiteX3" fmla="*/ 136478 w 388961"/>
                <a:gd name="connsiteY3" fmla="*/ 764275 h 832514"/>
                <a:gd name="connsiteX4" fmla="*/ 0 w 388961"/>
                <a:gd name="connsiteY4" fmla="*/ 832514 h 832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8961" h="832514">
                  <a:moveTo>
                    <a:pt x="368490" y="0"/>
                  </a:moveTo>
                  <a:cubicBezTo>
                    <a:pt x="378725" y="135340"/>
                    <a:pt x="388961" y="270681"/>
                    <a:pt x="354842" y="354842"/>
                  </a:cubicBezTo>
                  <a:cubicBezTo>
                    <a:pt x="320723" y="439003"/>
                    <a:pt x="200168" y="436729"/>
                    <a:pt x="163774" y="504968"/>
                  </a:cubicBezTo>
                  <a:cubicBezTo>
                    <a:pt x="127380" y="573207"/>
                    <a:pt x="163774" y="709684"/>
                    <a:pt x="136478" y="764275"/>
                  </a:cubicBezTo>
                  <a:cubicBezTo>
                    <a:pt x="109182" y="818866"/>
                    <a:pt x="54591" y="825690"/>
                    <a:pt x="0" y="832514"/>
                  </a:cubicBez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1374136" y="2442516"/>
            <a:ext cx="1364776" cy="837612"/>
            <a:chOff x="1351128" y="5454006"/>
            <a:chExt cx="1364776" cy="837612"/>
          </a:xfr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</p:grpSpPr>
        <p:sp>
          <p:nvSpPr>
            <p:cNvPr id="43" name="Полилиния 42"/>
            <p:cNvSpPr/>
            <p:nvPr/>
          </p:nvSpPr>
          <p:spPr>
            <a:xfrm>
              <a:off x="1351128" y="5454006"/>
              <a:ext cx="1364776" cy="832514"/>
            </a:xfrm>
            <a:custGeom>
              <a:avLst/>
              <a:gdLst>
                <a:gd name="connsiteX0" fmla="*/ 955344 w 1364776"/>
                <a:gd name="connsiteY0" fmla="*/ 832514 h 832514"/>
                <a:gd name="connsiteX1" fmla="*/ 0 w 1364776"/>
                <a:gd name="connsiteY1" fmla="*/ 0 h 832514"/>
                <a:gd name="connsiteX2" fmla="*/ 1364776 w 1364776"/>
                <a:gd name="connsiteY2" fmla="*/ 0 h 832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64776" h="832514">
                  <a:moveTo>
                    <a:pt x="955344" y="832514"/>
                  </a:moveTo>
                  <a:lnTo>
                    <a:pt x="0" y="0"/>
                  </a:lnTo>
                  <a:lnTo>
                    <a:pt x="1364776" y="0"/>
                  </a:ln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>
              <a:off x="2306471" y="5459104"/>
              <a:ext cx="388961" cy="832514"/>
            </a:xfrm>
            <a:custGeom>
              <a:avLst/>
              <a:gdLst>
                <a:gd name="connsiteX0" fmla="*/ 368490 w 388961"/>
                <a:gd name="connsiteY0" fmla="*/ 0 h 832514"/>
                <a:gd name="connsiteX1" fmla="*/ 354842 w 388961"/>
                <a:gd name="connsiteY1" fmla="*/ 354842 h 832514"/>
                <a:gd name="connsiteX2" fmla="*/ 163774 w 388961"/>
                <a:gd name="connsiteY2" fmla="*/ 504968 h 832514"/>
                <a:gd name="connsiteX3" fmla="*/ 136478 w 388961"/>
                <a:gd name="connsiteY3" fmla="*/ 764275 h 832514"/>
                <a:gd name="connsiteX4" fmla="*/ 0 w 388961"/>
                <a:gd name="connsiteY4" fmla="*/ 832514 h 832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8961" h="832514">
                  <a:moveTo>
                    <a:pt x="368490" y="0"/>
                  </a:moveTo>
                  <a:cubicBezTo>
                    <a:pt x="378725" y="135340"/>
                    <a:pt x="388961" y="270681"/>
                    <a:pt x="354842" y="354842"/>
                  </a:cubicBezTo>
                  <a:cubicBezTo>
                    <a:pt x="320723" y="439003"/>
                    <a:pt x="200168" y="436729"/>
                    <a:pt x="163774" y="504968"/>
                  </a:cubicBezTo>
                  <a:cubicBezTo>
                    <a:pt x="127380" y="573207"/>
                    <a:pt x="163774" y="709684"/>
                    <a:pt x="136478" y="764275"/>
                  </a:cubicBezTo>
                  <a:cubicBezTo>
                    <a:pt x="109182" y="818866"/>
                    <a:pt x="54591" y="825690"/>
                    <a:pt x="0" y="832514"/>
                  </a:cubicBez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 rot="10800000">
            <a:off x="585120" y="3929066"/>
            <a:ext cx="917308" cy="933450"/>
            <a:chOff x="1625909" y="5295900"/>
            <a:chExt cx="917308" cy="933450"/>
          </a:xfr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</p:grpSpPr>
        <p:sp>
          <p:nvSpPr>
            <p:cNvPr id="37" name="Полилиния 36"/>
            <p:cNvSpPr/>
            <p:nvPr/>
          </p:nvSpPr>
          <p:spPr>
            <a:xfrm>
              <a:off x="1652567" y="5305438"/>
              <a:ext cx="890650" cy="914400"/>
            </a:xfrm>
            <a:custGeom>
              <a:avLst/>
              <a:gdLst>
                <a:gd name="connsiteX0" fmla="*/ 0 w 890650"/>
                <a:gd name="connsiteY0" fmla="*/ 0 h 914400"/>
                <a:gd name="connsiteX1" fmla="*/ 890650 w 890650"/>
                <a:gd name="connsiteY1" fmla="*/ 11875 h 914400"/>
                <a:gd name="connsiteX2" fmla="*/ 617517 w 890650"/>
                <a:gd name="connsiteY2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0650" h="914400">
                  <a:moveTo>
                    <a:pt x="0" y="0"/>
                  </a:moveTo>
                  <a:lnTo>
                    <a:pt x="890650" y="11875"/>
                  </a:lnTo>
                  <a:lnTo>
                    <a:pt x="617517" y="914400"/>
                  </a:ln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1625909" y="5295900"/>
              <a:ext cx="649287" cy="933450"/>
            </a:xfrm>
            <a:custGeom>
              <a:avLst/>
              <a:gdLst>
                <a:gd name="connsiteX0" fmla="*/ 49212 w 649287"/>
                <a:gd name="connsiteY0" fmla="*/ 0 h 933450"/>
                <a:gd name="connsiteX1" fmla="*/ 49212 w 649287"/>
                <a:gd name="connsiteY1" fmla="*/ 371475 h 933450"/>
                <a:gd name="connsiteX2" fmla="*/ 344487 w 649287"/>
                <a:gd name="connsiteY2" fmla="*/ 581025 h 933450"/>
                <a:gd name="connsiteX3" fmla="*/ 458787 w 649287"/>
                <a:gd name="connsiteY3" fmla="*/ 866775 h 933450"/>
                <a:gd name="connsiteX4" fmla="*/ 649287 w 649287"/>
                <a:gd name="connsiteY4" fmla="*/ 933450 h 933450"/>
                <a:gd name="connsiteX0" fmla="*/ 49212 w 649287"/>
                <a:gd name="connsiteY0" fmla="*/ 0 h 933450"/>
                <a:gd name="connsiteX1" fmla="*/ 49212 w 649287"/>
                <a:gd name="connsiteY1" fmla="*/ 371475 h 933450"/>
                <a:gd name="connsiteX2" fmla="*/ 344487 w 649287"/>
                <a:gd name="connsiteY2" fmla="*/ 581025 h 933450"/>
                <a:gd name="connsiteX3" fmla="*/ 458787 w 649287"/>
                <a:gd name="connsiteY3" fmla="*/ 866775 h 933450"/>
                <a:gd name="connsiteX4" fmla="*/ 649287 w 649287"/>
                <a:gd name="connsiteY4" fmla="*/ 933450 h 93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287" h="933450">
                  <a:moveTo>
                    <a:pt x="49212" y="0"/>
                  </a:moveTo>
                  <a:cubicBezTo>
                    <a:pt x="24606" y="137319"/>
                    <a:pt x="0" y="274638"/>
                    <a:pt x="49212" y="371475"/>
                  </a:cubicBezTo>
                  <a:cubicBezTo>
                    <a:pt x="98424" y="468312"/>
                    <a:pt x="276224" y="498475"/>
                    <a:pt x="344487" y="581025"/>
                  </a:cubicBezTo>
                  <a:cubicBezTo>
                    <a:pt x="412750" y="663575"/>
                    <a:pt x="407987" y="808038"/>
                    <a:pt x="458787" y="866775"/>
                  </a:cubicBezTo>
                  <a:cubicBezTo>
                    <a:pt x="509587" y="925512"/>
                    <a:pt x="579437" y="929481"/>
                    <a:pt x="649287" y="933450"/>
                  </a:cubicBez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442244" y="2412022"/>
            <a:ext cx="917308" cy="933450"/>
            <a:chOff x="1625909" y="5295900"/>
            <a:chExt cx="917308" cy="933450"/>
          </a:xfr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</p:grpSpPr>
        <p:sp>
          <p:nvSpPr>
            <p:cNvPr id="32" name="Полилиния 31"/>
            <p:cNvSpPr/>
            <p:nvPr/>
          </p:nvSpPr>
          <p:spPr>
            <a:xfrm>
              <a:off x="1652567" y="5305438"/>
              <a:ext cx="890650" cy="914400"/>
            </a:xfrm>
            <a:custGeom>
              <a:avLst/>
              <a:gdLst>
                <a:gd name="connsiteX0" fmla="*/ 0 w 890650"/>
                <a:gd name="connsiteY0" fmla="*/ 0 h 914400"/>
                <a:gd name="connsiteX1" fmla="*/ 890650 w 890650"/>
                <a:gd name="connsiteY1" fmla="*/ 11875 h 914400"/>
                <a:gd name="connsiteX2" fmla="*/ 617517 w 890650"/>
                <a:gd name="connsiteY2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0650" h="914400">
                  <a:moveTo>
                    <a:pt x="0" y="0"/>
                  </a:moveTo>
                  <a:lnTo>
                    <a:pt x="890650" y="11875"/>
                  </a:lnTo>
                  <a:lnTo>
                    <a:pt x="617517" y="914400"/>
                  </a:ln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>
              <a:off x="1625909" y="5295900"/>
              <a:ext cx="649287" cy="933450"/>
            </a:xfrm>
            <a:custGeom>
              <a:avLst/>
              <a:gdLst>
                <a:gd name="connsiteX0" fmla="*/ 49212 w 649287"/>
                <a:gd name="connsiteY0" fmla="*/ 0 h 933450"/>
                <a:gd name="connsiteX1" fmla="*/ 49212 w 649287"/>
                <a:gd name="connsiteY1" fmla="*/ 371475 h 933450"/>
                <a:gd name="connsiteX2" fmla="*/ 344487 w 649287"/>
                <a:gd name="connsiteY2" fmla="*/ 581025 h 933450"/>
                <a:gd name="connsiteX3" fmla="*/ 458787 w 649287"/>
                <a:gd name="connsiteY3" fmla="*/ 866775 h 933450"/>
                <a:gd name="connsiteX4" fmla="*/ 649287 w 649287"/>
                <a:gd name="connsiteY4" fmla="*/ 933450 h 933450"/>
                <a:gd name="connsiteX0" fmla="*/ 49212 w 649287"/>
                <a:gd name="connsiteY0" fmla="*/ 0 h 933450"/>
                <a:gd name="connsiteX1" fmla="*/ 49212 w 649287"/>
                <a:gd name="connsiteY1" fmla="*/ 371475 h 933450"/>
                <a:gd name="connsiteX2" fmla="*/ 344487 w 649287"/>
                <a:gd name="connsiteY2" fmla="*/ 581025 h 933450"/>
                <a:gd name="connsiteX3" fmla="*/ 458787 w 649287"/>
                <a:gd name="connsiteY3" fmla="*/ 866775 h 933450"/>
                <a:gd name="connsiteX4" fmla="*/ 649287 w 649287"/>
                <a:gd name="connsiteY4" fmla="*/ 933450 h 93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287" h="933450">
                  <a:moveTo>
                    <a:pt x="49212" y="0"/>
                  </a:moveTo>
                  <a:cubicBezTo>
                    <a:pt x="24606" y="137319"/>
                    <a:pt x="0" y="274638"/>
                    <a:pt x="49212" y="371475"/>
                  </a:cubicBezTo>
                  <a:cubicBezTo>
                    <a:pt x="98424" y="468312"/>
                    <a:pt x="276224" y="498475"/>
                    <a:pt x="344487" y="581025"/>
                  </a:cubicBezTo>
                  <a:cubicBezTo>
                    <a:pt x="412750" y="663575"/>
                    <a:pt x="407987" y="808038"/>
                    <a:pt x="458787" y="866775"/>
                  </a:cubicBezTo>
                  <a:cubicBezTo>
                    <a:pt x="509587" y="925512"/>
                    <a:pt x="579437" y="929481"/>
                    <a:pt x="649287" y="933450"/>
                  </a:cubicBez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754867"/>
              </p:ext>
            </p:extLst>
          </p:nvPr>
        </p:nvGraphicFramePr>
        <p:xfrm>
          <a:off x="81888" y="972813"/>
          <a:ext cx="9001156" cy="5857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7236"/>
                <a:gridCol w="4653920"/>
              </a:tblGrid>
              <a:tr h="58579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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 =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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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 =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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</a:tr>
            </a:tbl>
          </a:graphicData>
        </a:graphic>
      </p:graphicFrame>
      <p:sp>
        <p:nvSpPr>
          <p:cNvPr id="5" name="Равнобедренный треугольник 4"/>
          <p:cNvSpPr/>
          <p:nvPr/>
        </p:nvSpPr>
        <p:spPr>
          <a:xfrm>
            <a:off x="571472" y="2428868"/>
            <a:ext cx="3571900" cy="2428892"/>
          </a:xfrm>
          <a:prstGeom prst="triangle">
            <a:avLst>
              <a:gd name="adj" fmla="val 2172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44776" y="2441646"/>
            <a:ext cx="40719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5720" y="484731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14" y="1967203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6354" y="481361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20" y="1967203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9058" y="1967203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237427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5852" y="264318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7356" y="2395831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26592" y="2051703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Дано: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12924" y="390922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Доказать: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30858" y="5134548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Доказательство: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-24"/>
            <a:ext cx="9144000" cy="461665"/>
          </a:xfrm>
          <a:prstGeom prst="rect">
            <a:avLst/>
          </a:prstGeom>
          <a:solidFill>
            <a:srgbClr val="F2DCDB">
              <a:alpha val="50196"/>
            </a:srgb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Теорема о сумме углов треугольника</a:t>
            </a: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32" y="472746"/>
            <a:ext cx="9144000" cy="486287"/>
          </a:xfrm>
          <a:prstGeom prst="rect">
            <a:avLst/>
          </a:prstGeom>
          <a:solidFill>
            <a:srgbClr val="DCE6F2">
              <a:alpha val="50196"/>
            </a:srgb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Сумма углов треугольника равна 180°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7034" y="2021806"/>
            <a:ext cx="1121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АВС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02444" y="3893358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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 +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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+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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 = 180°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36726" y="1013756"/>
            <a:ext cx="525386" cy="500066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</p:spPr>
      </p:pic>
      <p:sp>
        <p:nvSpPr>
          <p:cNvPr id="39" name="TextBox 38"/>
          <p:cNvSpPr txBox="1"/>
          <p:nvPr/>
        </p:nvSpPr>
        <p:spPr>
          <a:xfrm>
            <a:off x="874234" y="4242029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07054" y="4358579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983983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Уравнение" r:id="rId6" imgW="114120" imgH="215640" progId="Equation.3">
                  <p:embed/>
                </p:oleObj>
              </mc:Choice>
              <mc:Fallback>
                <p:oleObj name="Уравнение" r:id="rId6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5990277" y="2960868"/>
            <a:ext cx="159366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5125"/>
              </p:ext>
            </p:extLst>
          </p:nvPr>
        </p:nvGraphicFramePr>
        <p:xfrm>
          <a:off x="5666524" y="2564053"/>
          <a:ext cx="1449300" cy="403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Уравнение" r:id="rId8" imgW="583693" imgH="164957" progId="Equation.3">
                  <p:embed/>
                </p:oleObj>
              </mc:Choice>
              <mc:Fallback>
                <p:oleObj name="Уравнение" r:id="rId8" imgW="583693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6524" y="2564053"/>
                        <a:ext cx="1449300" cy="4039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5693401" y="292877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898124"/>
              </p:ext>
            </p:extLst>
          </p:nvPr>
        </p:nvGraphicFramePr>
        <p:xfrm>
          <a:off x="5634575" y="3033193"/>
          <a:ext cx="1513198" cy="40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Уравнение" r:id="rId10" imgW="609480" imgH="164880" progId="Equation.3">
                  <p:embed/>
                </p:oleObj>
              </mc:Choice>
              <mc:Fallback>
                <p:oleObj name="Уравнение" r:id="rId10" imgW="609480" imgH="1648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4575" y="3033193"/>
                        <a:ext cx="1513198" cy="403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749776" y="3444112"/>
            <a:ext cx="1462645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269287"/>
              </p:ext>
            </p:extLst>
          </p:nvPr>
        </p:nvGraphicFramePr>
        <p:xfrm>
          <a:off x="5602626" y="3440631"/>
          <a:ext cx="1669363" cy="480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Уравнение" r:id="rId12" imgW="609480" imgH="177480" progId="Equation.3">
                  <p:embed/>
                </p:oleObj>
              </mc:Choice>
              <mc:Fallback>
                <p:oleObj name="Уравнение" r:id="rId12" imgW="60948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2626" y="3440631"/>
                        <a:ext cx="1669363" cy="4802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285852" y="5817704"/>
            <a:ext cx="2042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15367" y="5817704"/>
            <a:ext cx="20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9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1" grpId="0"/>
      <p:bldP spid="22" grpId="0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9388" y="4443413"/>
            <a:ext cx="3024187" cy="641350"/>
            <a:chOff x="528" y="1632"/>
            <a:chExt cx="1920" cy="404"/>
          </a:xfrm>
        </p:grpSpPr>
        <p:sp>
          <p:nvSpPr>
            <p:cNvPr id="17424" name="Line 2"/>
            <p:cNvSpPr>
              <a:spLocks noChangeShapeType="1"/>
            </p:cNvSpPr>
            <p:nvPr/>
          </p:nvSpPr>
          <p:spPr bwMode="auto">
            <a:xfrm>
              <a:off x="720" y="1680"/>
              <a:ext cx="15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5" name="Text Box 3"/>
            <p:cNvSpPr txBox="1">
              <a:spLocks noChangeArrowheads="1"/>
            </p:cNvSpPr>
            <p:nvPr/>
          </p:nvSpPr>
          <p:spPr bwMode="auto">
            <a:xfrm>
              <a:off x="528" y="1632"/>
              <a:ext cx="3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3600">
                  <a:latin typeface="Times New Roman" panose="02020603050405020304" pitchFamily="18" charset="0"/>
                </a:rPr>
                <a:t>A</a:t>
              </a:r>
              <a:endParaRPr lang="ru-RU" altLang="ru-RU" sz="3600">
                <a:latin typeface="Times New Roman" panose="02020603050405020304" pitchFamily="18" charset="0"/>
              </a:endParaRPr>
            </a:p>
          </p:txBody>
        </p:sp>
        <p:sp>
          <p:nvSpPr>
            <p:cNvPr id="17426" name="Text Box 4"/>
            <p:cNvSpPr txBox="1">
              <a:spLocks noChangeArrowheads="1"/>
            </p:cNvSpPr>
            <p:nvPr/>
          </p:nvSpPr>
          <p:spPr bwMode="auto">
            <a:xfrm>
              <a:off x="2112" y="1632"/>
              <a:ext cx="3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3600">
                  <a:latin typeface="Times New Roman" panose="02020603050405020304" pitchFamily="18" charset="0"/>
                </a:rPr>
                <a:t>B</a:t>
              </a:r>
              <a:endParaRPr lang="ru-RU" altLang="ru-RU" sz="3600">
                <a:latin typeface="Times New Roman" panose="02020603050405020304" pitchFamily="18" charset="0"/>
              </a:endParaRPr>
            </a:p>
          </p:txBody>
        </p:sp>
      </p:grpSp>
      <p:sp>
        <p:nvSpPr>
          <p:cNvPr id="96262" name="Line 6"/>
          <p:cNvSpPr>
            <a:spLocks noChangeShapeType="1"/>
          </p:cNvSpPr>
          <p:nvPr/>
        </p:nvSpPr>
        <p:spPr bwMode="auto">
          <a:xfrm flipV="1">
            <a:off x="468313" y="269875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468313" y="4221163"/>
            <a:ext cx="287337" cy="287337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0" i="0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 flipV="1">
            <a:off x="2916238" y="269875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2609850" y="4203700"/>
            <a:ext cx="304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0" i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59338" y="5805488"/>
            <a:ext cx="3168650" cy="641350"/>
            <a:chOff x="528" y="1632"/>
            <a:chExt cx="1920" cy="404"/>
          </a:xfrm>
        </p:grpSpPr>
        <p:sp>
          <p:nvSpPr>
            <p:cNvPr id="17421" name="Line 11"/>
            <p:cNvSpPr>
              <a:spLocks noChangeShapeType="1"/>
            </p:cNvSpPr>
            <p:nvPr/>
          </p:nvSpPr>
          <p:spPr bwMode="auto">
            <a:xfrm>
              <a:off x="720" y="1680"/>
              <a:ext cx="15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2" name="Text Box 12"/>
            <p:cNvSpPr txBox="1">
              <a:spLocks noChangeArrowheads="1"/>
            </p:cNvSpPr>
            <p:nvPr/>
          </p:nvSpPr>
          <p:spPr bwMode="auto">
            <a:xfrm>
              <a:off x="528" y="1632"/>
              <a:ext cx="3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3600">
                  <a:latin typeface="Times New Roman" panose="02020603050405020304" pitchFamily="18" charset="0"/>
                </a:rPr>
                <a:t>A</a:t>
              </a:r>
              <a:endParaRPr lang="ru-RU" altLang="ru-RU" sz="3600">
                <a:latin typeface="Times New Roman" panose="02020603050405020304" pitchFamily="18" charset="0"/>
              </a:endParaRPr>
            </a:p>
          </p:txBody>
        </p:sp>
        <p:sp>
          <p:nvSpPr>
            <p:cNvPr id="17423" name="Text Box 13"/>
            <p:cNvSpPr txBox="1">
              <a:spLocks noChangeArrowheads="1"/>
            </p:cNvSpPr>
            <p:nvPr/>
          </p:nvSpPr>
          <p:spPr bwMode="auto">
            <a:xfrm>
              <a:off x="2112" y="1632"/>
              <a:ext cx="3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3600">
                  <a:latin typeface="Times New Roman" panose="02020603050405020304" pitchFamily="18" charset="0"/>
                </a:rPr>
                <a:t>B</a:t>
              </a:r>
              <a:endParaRPr lang="ru-RU" altLang="ru-RU" sz="3600">
                <a:latin typeface="Times New Roman" panose="02020603050405020304" pitchFamily="18" charset="0"/>
              </a:endParaRPr>
            </a:p>
          </p:txBody>
        </p:sp>
      </p:grpSp>
      <p:sp>
        <p:nvSpPr>
          <p:cNvPr id="96270" name="Line 14"/>
          <p:cNvSpPr>
            <a:spLocks noChangeShapeType="1"/>
          </p:cNvSpPr>
          <p:nvPr/>
        </p:nvSpPr>
        <p:spPr bwMode="auto">
          <a:xfrm flipH="1" flipV="1">
            <a:off x="4346575" y="4310063"/>
            <a:ext cx="847725" cy="1571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71" name="Line 15"/>
          <p:cNvSpPr>
            <a:spLocks noChangeShapeType="1"/>
          </p:cNvSpPr>
          <p:nvPr/>
        </p:nvSpPr>
        <p:spPr bwMode="auto">
          <a:xfrm flipV="1">
            <a:off x="7677150" y="4230688"/>
            <a:ext cx="6858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72" name="Arc 16"/>
          <p:cNvSpPr>
            <a:spLocks/>
          </p:cNvSpPr>
          <p:nvPr/>
        </p:nvSpPr>
        <p:spPr bwMode="auto">
          <a:xfrm>
            <a:off x="5003800" y="5516563"/>
            <a:ext cx="693738" cy="36036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6273" name="Arc 17"/>
          <p:cNvSpPr>
            <a:spLocks/>
          </p:cNvSpPr>
          <p:nvPr/>
        </p:nvSpPr>
        <p:spPr bwMode="auto">
          <a:xfrm rot="-3309064">
            <a:off x="6983413" y="5429250"/>
            <a:ext cx="838200" cy="4572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153630" name="Rectangle 30"/>
          <p:cNvSpPr>
            <a:spLocks noChangeArrowheads="1"/>
          </p:cNvSpPr>
          <p:nvPr/>
        </p:nvSpPr>
        <p:spPr bwMode="auto">
          <a:xfrm>
            <a:off x="179388" y="404813"/>
            <a:ext cx="896461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000" b="0">
                <a:solidFill>
                  <a:schemeClr val="accent2"/>
                </a:solidFill>
                <a:latin typeface="Times New Roman" panose="02020603050405020304" pitchFamily="18" charset="0"/>
              </a:rPr>
              <a:t>«…Как для смертных истина ясна,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000" b="0">
                <a:solidFill>
                  <a:schemeClr val="accent2"/>
                </a:solidFill>
                <a:latin typeface="Times New Roman" panose="02020603050405020304" pitchFamily="18" charset="0"/>
              </a:rPr>
              <a:t> что в треугольник двум тупым не влиться.»                                   Данте А. 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0"/>
            <a:ext cx="9144000" cy="6748530"/>
            <a:chOff x="118523" y="103809"/>
            <a:chExt cx="8864579" cy="6453359"/>
          </a:xfrm>
        </p:grpSpPr>
        <p:cxnSp>
          <p:nvCxnSpPr>
            <p:cNvPr id="20" name="Прямая соединительная линия 19"/>
            <p:cNvCxnSpPr>
              <a:stCxn id="21" idx="6"/>
              <a:endCxn id="22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sp>
          <p:nvSpPr>
            <p:cNvPr id="21" name="Овал 20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5" name="Прямая соединительная линия 24"/>
            <p:cNvCxnSpPr>
              <a:stCxn id="21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26" name="Прямая соединительная линия 25"/>
            <p:cNvCxnSpPr>
              <a:stCxn id="22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27" name="Прямая соединительная линия 26"/>
            <p:cNvCxnSpPr>
              <a:stCxn id="23" idx="6"/>
              <a:endCxn id="24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7327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6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3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3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3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3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2" grpId="0" animBg="1"/>
      <p:bldP spid="96263" grpId="0" animBg="1"/>
      <p:bldP spid="96264" grpId="0" animBg="1"/>
      <p:bldP spid="96265" grpId="0" animBg="1"/>
      <p:bldP spid="96270" grpId="0" animBg="1"/>
      <p:bldP spid="96271" grpId="0" animBg="1"/>
      <p:bldP spid="96272" grpId="0" animBg="1"/>
      <p:bldP spid="962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0" y="458485"/>
            <a:ext cx="9144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ТРЕУГОЛЬНИКОВ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-1" y="2381764"/>
          <a:ext cx="9144000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794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остроугольный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тупоугольный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прямоугольный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638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8958"/>
            <a:ext cx="3026536" cy="2781836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</p:pic>
      <p:sp>
        <p:nvSpPr>
          <p:cNvPr id="3" name="Прямоугольный треугольник 2"/>
          <p:cNvSpPr/>
          <p:nvPr/>
        </p:nvSpPr>
        <p:spPr>
          <a:xfrm>
            <a:off x="6658375" y="2955700"/>
            <a:ext cx="2009106" cy="1918952"/>
          </a:xfrm>
          <a:prstGeom prst="rtTriangl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3354945" y="3026534"/>
            <a:ext cx="2434109" cy="1918953"/>
            <a:chOff x="3400021" y="1906072"/>
            <a:chExt cx="2434109" cy="191895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3400021" y="1906072"/>
              <a:ext cx="798490" cy="1918953"/>
            </a:xfrm>
            <a:prstGeom prst="line">
              <a:avLst/>
            </a:prstGeom>
            <a:ln w="38100">
              <a:solidFill>
                <a:srgbClr val="6218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3400021" y="1906072"/>
              <a:ext cx="2434109" cy="1918953"/>
            </a:xfrm>
            <a:prstGeom prst="line">
              <a:avLst/>
            </a:prstGeom>
            <a:ln w="38100">
              <a:solidFill>
                <a:srgbClr val="6218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4224271" y="3825025"/>
              <a:ext cx="1609859" cy="0"/>
            </a:xfrm>
            <a:prstGeom prst="line">
              <a:avLst/>
            </a:prstGeom>
            <a:ln w="38100">
              <a:solidFill>
                <a:srgbClr val="6218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Прямоугольник 49"/>
          <p:cNvSpPr/>
          <p:nvPr/>
        </p:nvSpPr>
        <p:spPr>
          <a:xfrm>
            <a:off x="6658375" y="4675031"/>
            <a:ext cx="193186" cy="199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86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468" y="1709761"/>
            <a:ext cx="4059736" cy="309747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00175" y="959425"/>
            <a:ext cx="22028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62185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№ 223(а, б)</a:t>
            </a:r>
            <a:endParaRPr lang="ru-RU" sz="3200" b="1" dirty="0">
              <a:solidFill>
                <a:srgbClr val="621859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421589"/>
              </p:ext>
            </p:extLst>
          </p:nvPr>
        </p:nvGraphicFramePr>
        <p:xfrm>
          <a:off x="386438" y="5202662"/>
          <a:ext cx="1648497" cy="54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Уравнение" r:id="rId4" imgW="609336" imgH="203112" progId="Equation.3">
                  <p:embed/>
                </p:oleObj>
              </mc:Choice>
              <mc:Fallback>
                <p:oleObj name="Уравнение" r:id="rId4" imgW="609336" imgH="20311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438" y="5202662"/>
                        <a:ext cx="1648497" cy="540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42782"/>
              </p:ext>
            </p:extLst>
          </p:nvPr>
        </p:nvGraphicFramePr>
        <p:xfrm>
          <a:off x="2114550" y="5203825"/>
          <a:ext cx="16494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" name="Уравнение" r:id="rId6" imgW="609480" imgH="203040" progId="Equation.3">
                  <p:embed/>
                </p:oleObj>
              </mc:Choice>
              <mc:Fallback>
                <p:oleObj name="Уравнение" r:id="rId6" imgW="609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5203825"/>
                        <a:ext cx="1649413" cy="53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2696" y="477806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74113" y="131356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322750" y="474099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485614"/>
              </p:ext>
            </p:extLst>
          </p:nvPr>
        </p:nvGraphicFramePr>
        <p:xfrm>
          <a:off x="1286705" y="4073683"/>
          <a:ext cx="6540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Уравнение" r:id="rId8" imgW="241200" imgH="203040" progId="Equation.3">
                  <p:embed/>
                </p:oleObj>
              </mc:Choice>
              <mc:Fallback>
                <p:oleObj name="Уравнение" r:id="rId8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6705" y="4073683"/>
                        <a:ext cx="654050" cy="53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183192"/>
              </p:ext>
            </p:extLst>
          </p:nvPr>
        </p:nvGraphicFramePr>
        <p:xfrm>
          <a:off x="2940456" y="2235990"/>
          <a:ext cx="65246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Уравнение" r:id="rId10" imgW="241200" imgH="203040" progId="Equation.3">
                  <p:embed/>
                </p:oleObj>
              </mc:Choice>
              <mc:Fallback>
                <p:oleObj name="Уравнение" r:id="rId10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456" y="2235990"/>
                        <a:ext cx="652462" cy="53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763963" y="4113200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828578"/>
              </p:ext>
            </p:extLst>
          </p:nvPr>
        </p:nvGraphicFramePr>
        <p:xfrm>
          <a:off x="5611942" y="5220705"/>
          <a:ext cx="16144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Уравнение" r:id="rId12" imgW="596880" imgH="190440" progId="Equation.3">
                  <p:embed/>
                </p:oleObj>
              </mc:Choice>
              <mc:Fallback>
                <p:oleObj name="Уравнение" r:id="rId12" imgW="5968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942" y="5220705"/>
                        <a:ext cx="1614488" cy="504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245828"/>
              </p:ext>
            </p:extLst>
          </p:nvPr>
        </p:nvGraphicFramePr>
        <p:xfrm>
          <a:off x="7289800" y="5240338"/>
          <a:ext cx="17875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" name="Уравнение" r:id="rId14" imgW="660240" imgH="203040" progId="Equation.3">
                  <p:embed/>
                </p:oleObj>
              </mc:Choice>
              <mc:Fallback>
                <p:oleObj name="Уравнение" r:id="rId14" imgW="660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5240338"/>
                        <a:ext cx="1787525" cy="53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4737771" y="671878"/>
            <a:ext cx="461319" cy="459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24261" y="4405587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591632" y="414428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723209"/>
              </p:ext>
            </p:extLst>
          </p:nvPr>
        </p:nvGraphicFramePr>
        <p:xfrm>
          <a:off x="5473660" y="1808631"/>
          <a:ext cx="6524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" name="Уравнение" r:id="rId16" imgW="241200" imgH="190440" progId="Equation.3">
                  <p:embed/>
                </p:oleObj>
              </mc:Choice>
              <mc:Fallback>
                <p:oleObj name="Уравнение" r:id="rId16" imgW="2412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660" y="1808631"/>
                        <a:ext cx="652462" cy="504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Группа 29"/>
          <p:cNvGrpSpPr/>
          <p:nvPr/>
        </p:nvGrpSpPr>
        <p:grpSpPr>
          <a:xfrm>
            <a:off x="5073650" y="1170933"/>
            <a:ext cx="3550069" cy="3209614"/>
            <a:chOff x="5072447" y="1762215"/>
            <a:chExt cx="3550069" cy="3209614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5072447" y="1775233"/>
              <a:ext cx="1294435" cy="3196596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5072447" y="1762215"/>
              <a:ext cx="3550069" cy="3045016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V="1">
              <a:off x="6366882" y="4778063"/>
              <a:ext cx="2255634" cy="193766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801823"/>
              </p:ext>
            </p:extLst>
          </p:nvPr>
        </p:nvGraphicFramePr>
        <p:xfrm>
          <a:off x="6362700" y="3716338"/>
          <a:ext cx="8255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" name="Уравнение" r:id="rId18" imgW="304560" imgH="203040" progId="Equation.3">
                  <p:embed/>
                </p:oleObj>
              </mc:Choice>
              <mc:Fallback>
                <p:oleObj name="Уравнение" r:id="rId18" imgW="304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700" y="3716338"/>
                        <a:ext cx="825500" cy="53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7639995" y="3670797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756018"/>
              </p:ext>
            </p:extLst>
          </p:nvPr>
        </p:nvGraphicFramePr>
        <p:xfrm>
          <a:off x="3608713" y="3963184"/>
          <a:ext cx="619125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" name="Уравнение" r:id="rId20" imgW="228600" imgH="203040" progId="Equation.3">
                  <p:embed/>
                </p:oleObj>
              </mc:Choice>
              <mc:Fallback>
                <p:oleObj name="Уравнение" r:id="rId20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713" y="3963184"/>
                        <a:ext cx="619125" cy="538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530057"/>
              </p:ext>
            </p:extLst>
          </p:nvPr>
        </p:nvGraphicFramePr>
        <p:xfrm>
          <a:off x="7313763" y="3510815"/>
          <a:ext cx="65246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" name="Уравнение" r:id="rId22" imgW="241200" imgH="203040" progId="Equation.3">
                  <p:embed/>
                </p:oleObj>
              </mc:Choice>
              <mc:Fallback>
                <p:oleObj name="Уравнение" r:id="rId22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3763" y="3510815"/>
                        <a:ext cx="652463" cy="538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Группа 27"/>
          <p:cNvGrpSpPr/>
          <p:nvPr/>
        </p:nvGrpSpPr>
        <p:grpSpPr>
          <a:xfrm>
            <a:off x="0" y="0"/>
            <a:ext cx="9259910" cy="6748530"/>
            <a:chOff x="118523" y="103809"/>
            <a:chExt cx="8864579" cy="6453359"/>
          </a:xfrm>
        </p:grpSpPr>
        <p:cxnSp>
          <p:nvCxnSpPr>
            <p:cNvPr id="29" name="Прямая соединительная линия 28"/>
            <p:cNvCxnSpPr>
              <a:stCxn id="31" idx="6"/>
              <a:endCxn id="36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sp>
          <p:nvSpPr>
            <p:cNvPr id="31" name="Овал 30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Овал 35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Овал 36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9" name="Прямая соединительная линия 38"/>
            <p:cNvCxnSpPr>
              <a:stCxn id="31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40" name="Прямая соединительная линия 39"/>
            <p:cNvCxnSpPr>
              <a:stCxn id="36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41" name="Прямая соединительная линия 40"/>
            <p:cNvCxnSpPr>
              <a:stCxn id="37" idx="6"/>
              <a:endCxn id="38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2721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7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74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7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45565" y="357809"/>
            <a:ext cx="1455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225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2822712" y="2120347"/>
            <a:ext cx="1643270" cy="223961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2794316" y="4359965"/>
            <a:ext cx="3114261" cy="30811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4465983" y="2117036"/>
            <a:ext cx="1444487" cy="255104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67752" y="4314135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B0F0"/>
                </a:solidFill>
              </a:rPr>
              <a:t>А</a:t>
            </a:r>
            <a:endParaRPr lang="ru-RU" sz="4000" b="1" dirty="0">
              <a:solidFill>
                <a:srgbClr val="00B0F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46453" y="1386235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B0F0"/>
                </a:solidFill>
              </a:rPr>
              <a:t>В</a:t>
            </a:r>
            <a:endParaRPr lang="ru-RU" sz="4000" b="1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38191" y="4713908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B0F0"/>
                </a:solidFill>
              </a:rPr>
              <a:t>С</a:t>
            </a:r>
            <a:endParaRPr lang="ru-RU" sz="4000" b="1" dirty="0">
              <a:solidFill>
                <a:srgbClr val="00B0F0"/>
              </a:solidFill>
            </a:endParaRP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498014"/>
              </p:ext>
            </p:extLst>
          </p:nvPr>
        </p:nvGraphicFramePr>
        <p:xfrm>
          <a:off x="4199387" y="2525714"/>
          <a:ext cx="65246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Уравнение" r:id="rId3" imgW="241200" imgH="203040" progId="Equation.3">
                  <p:embed/>
                </p:oleObj>
              </mc:Choice>
              <mc:Fallback>
                <p:oleObj name="Уравнение" r:id="rId3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9387" y="2525714"/>
                        <a:ext cx="652462" cy="538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444735"/>
              </p:ext>
            </p:extLst>
          </p:nvPr>
        </p:nvGraphicFramePr>
        <p:xfrm>
          <a:off x="3454158" y="3928372"/>
          <a:ext cx="65246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Уравнение" r:id="rId5" imgW="241200" imgH="203040" progId="Equation.3">
                  <p:embed/>
                </p:oleObj>
              </mc:Choice>
              <mc:Fallback>
                <p:oleObj name="Уравнение" r:id="rId5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158" y="3928372"/>
                        <a:ext cx="652462" cy="538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349999"/>
              </p:ext>
            </p:extLst>
          </p:nvPr>
        </p:nvGraphicFramePr>
        <p:xfrm>
          <a:off x="5193299" y="4067969"/>
          <a:ext cx="65246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Уравнение" r:id="rId6" imgW="241200" imgH="203040" progId="Equation.3">
                  <p:embed/>
                </p:oleObj>
              </mc:Choice>
              <mc:Fallback>
                <p:oleObj name="Уравнение" r:id="rId6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3299" y="4067969"/>
                        <a:ext cx="652462" cy="538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91548" y="1266463"/>
            <a:ext cx="29193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АВ=</a:t>
            </a:r>
            <a:r>
              <a:rPr lang="en-US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BC=CD</a:t>
            </a:r>
            <a:endParaRPr lang="ru-RU" sz="40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0" y="0"/>
            <a:ext cx="9144000" cy="6748530"/>
            <a:chOff x="118523" y="103809"/>
            <a:chExt cx="8864579" cy="6453359"/>
          </a:xfrm>
        </p:grpSpPr>
        <p:cxnSp>
          <p:nvCxnSpPr>
            <p:cNvPr id="15" name="Прямая соединительная линия 14"/>
            <p:cNvCxnSpPr>
              <a:stCxn id="16" idx="6"/>
              <a:endCxn id="17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sp>
          <p:nvSpPr>
            <p:cNvPr id="16" name="Овал 15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7" name="Прямая соединительная линия 26"/>
            <p:cNvCxnSpPr>
              <a:stCxn id="16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28" name="Прямая соединительная линия 27"/>
            <p:cNvCxnSpPr>
              <a:stCxn id="17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29" name="Прямая соединительная линия 28"/>
            <p:cNvCxnSpPr>
              <a:stCxn id="25" idx="6"/>
              <a:endCxn id="26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5165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74739" y="2310512"/>
            <a:ext cx="527785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Физминутка</a:t>
            </a:r>
            <a:endParaRPr lang="ru-RU" sz="6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0" y="0"/>
            <a:ext cx="9144000" cy="6858000"/>
            <a:chOff x="118523" y="103809"/>
            <a:chExt cx="8864579" cy="6453359"/>
          </a:xfrm>
        </p:grpSpPr>
        <p:cxnSp>
          <p:nvCxnSpPr>
            <p:cNvPr id="17" name="Прямая соединительная линия 16"/>
            <p:cNvCxnSpPr>
              <a:stCxn id="18" idx="6"/>
              <a:endCxn id="19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Овал 17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cxnSp>
          <p:nvCxnSpPr>
            <p:cNvPr id="22" name="Прямая соединительная линия 21"/>
            <p:cNvCxnSpPr>
              <a:stCxn id="18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19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>
              <a:stCxn id="20" idx="6"/>
              <a:endCxn id="21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2928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5584" y="2370842"/>
            <a:ext cx="53873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Работа в парах</a:t>
            </a:r>
            <a:endParaRPr lang="ru-RU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9144000" cy="6748530"/>
            <a:chOff x="118523" y="103809"/>
            <a:chExt cx="8864579" cy="6453359"/>
          </a:xfrm>
        </p:grpSpPr>
        <p:cxnSp>
          <p:nvCxnSpPr>
            <p:cNvPr id="5" name="Прямая соединительная линия 4"/>
            <p:cNvCxnSpPr>
              <a:stCxn id="6" idx="6"/>
              <a:endCxn id="7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sp>
          <p:nvSpPr>
            <p:cNvPr id="6" name="Овал 5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0" name="Прямая соединительная линия 9"/>
            <p:cNvCxnSpPr>
              <a:stCxn id="6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11" name="Прямая соединительная линия 10"/>
            <p:cNvCxnSpPr>
              <a:stCxn id="7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12" name="Прямая соединительная линия 11"/>
            <p:cNvCxnSpPr>
              <a:stCxn id="8" idx="6"/>
              <a:endCxn id="9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4017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21301" y="2310512"/>
            <a:ext cx="18473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6600" b="1" dirty="0">
              <a:ln w="12700">
                <a:solidFill>
                  <a:srgbClr val="000000">
                    <a:lumMod val="75000"/>
                  </a:srgbClr>
                </a:solidFill>
                <a:prstDash val="solid"/>
              </a:ln>
              <a:pattFill prst="dkUpDiag">
                <a:fgClr>
                  <a:srgbClr val="000000"/>
                </a:fgClr>
                <a:bgClr>
                  <a:srgbClr val="000000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000000">
                    <a:lumMod val="75000"/>
                  </a:srgbClr>
                </a:outerShdw>
              </a:effectLst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0" y="0"/>
            <a:ext cx="9144000" cy="6858000"/>
            <a:chOff x="118523" y="103809"/>
            <a:chExt cx="8864579" cy="6453359"/>
          </a:xfrm>
        </p:grpSpPr>
        <p:cxnSp>
          <p:nvCxnSpPr>
            <p:cNvPr id="17" name="Прямая соединительная линия 16"/>
            <p:cNvCxnSpPr>
              <a:stCxn id="18" idx="6"/>
              <a:endCxn id="19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Овал 17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cxnSp>
          <p:nvCxnSpPr>
            <p:cNvPr id="22" name="Прямая соединительная линия 21"/>
            <p:cNvCxnSpPr>
              <a:stCxn id="18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19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>
              <a:stCxn id="20" idx="6"/>
              <a:endCxn id="21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Picture 2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718" y="986971"/>
            <a:ext cx="3516628" cy="287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3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37969" y="1331240"/>
            <a:ext cx="4053043" cy="404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609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20838" y="656669"/>
            <a:ext cx="76822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старших классах каждый школьник </a:t>
            </a:r>
          </a:p>
          <a:p>
            <a:pPr algn="just">
              <a:spcAft>
                <a:spcPts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Изучает треугольник.</a:t>
            </a:r>
          </a:p>
          <a:p>
            <a:pPr algn="just">
              <a:spcAft>
                <a:spcPts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 каких-то уголка,</a:t>
            </a:r>
          </a:p>
          <a:p>
            <a:pPr algn="just">
              <a:spcAft>
                <a:spcPts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работы на века.</a:t>
            </a:r>
            <a:endParaRPr lang="ru-RU" sz="60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0" y="0"/>
            <a:ext cx="9144000" cy="6774287"/>
            <a:chOff x="118523" y="103809"/>
            <a:chExt cx="8864579" cy="6453359"/>
          </a:xfrm>
        </p:grpSpPr>
        <p:cxnSp>
          <p:nvCxnSpPr>
            <p:cNvPr id="13" name="Прямая соединительная линия 12"/>
            <p:cNvCxnSpPr>
              <a:stCxn id="14" idx="6"/>
              <a:endCxn id="15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>
              <a:stCxn id="14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15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16" idx="6"/>
              <a:endCxn id="17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362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15369" name="Рисунок 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88" t="24113" r="21140" b="24113"/>
          <a:stretch>
            <a:fillRect/>
          </a:stretch>
        </p:blipFill>
        <p:spPr bwMode="auto">
          <a:xfrm>
            <a:off x="132521" y="132522"/>
            <a:ext cx="8905461" cy="6533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834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2817" y="0"/>
            <a:ext cx="6858000" cy="2387600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rgbClr val="00B0F0"/>
                </a:solidFill>
              </a:rPr>
              <a:t>Глава </a:t>
            </a:r>
            <a:r>
              <a:rPr lang="en-US" sz="4800" dirty="0" smtClean="0">
                <a:solidFill>
                  <a:srgbClr val="00B0F0"/>
                </a:solidFill>
              </a:rPr>
              <a:t>IV  </a:t>
            </a:r>
            <a:r>
              <a:rPr lang="ru-RU" sz="48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§</a:t>
            </a:r>
            <a:r>
              <a:rPr lang="en-US" sz="48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 </a:t>
            </a:r>
            <a:r>
              <a:rPr lang="ru-RU" sz="48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п. </a:t>
            </a:r>
            <a:r>
              <a:rPr lang="en-US" sz="48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</a:t>
            </a:r>
            <a:r>
              <a:rPr lang="ru-RU" sz="48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п.</a:t>
            </a:r>
            <a:r>
              <a:rPr lang="en-US" sz="48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31</a:t>
            </a:r>
            <a:endParaRPr lang="ru-RU" sz="4800" dirty="0" smtClean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4800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Индивидуальная работа по карточкам</a:t>
            </a:r>
            <a:endParaRPr lang="en-US" altLang="ru-RU" sz="4800" dirty="0" smtClean="0">
              <a:solidFill>
                <a:srgbClr val="00B0F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ru-RU" sz="4800" dirty="0">
              <a:solidFill>
                <a:srgbClr val="00B0F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90100"/>
            <a:ext cx="2279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0" y="4572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Уравнение" r:id="rId3" imgW="114151" imgH="215619" progId="Equation.3">
                  <p:embed/>
                </p:oleObj>
              </mc:Choice>
              <mc:Fallback>
                <p:oleObj name="Уравнение" r:id="rId3" imgW="114151" imgH="21561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09178" y="244688"/>
            <a:ext cx="2279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52400" y="6096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6" name="Уравнение" r:id="rId5" imgW="114151" imgH="215619" progId="Equation.3">
                  <p:embed/>
                </p:oleObj>
              </mc:Choice>
              <mc:Fallback>
                <p:oleObj name="Уравнение" r:id="rId5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09600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71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500">
                <a:solidFill>
                  <a:srgbClr val="FF0000"/>
                </a:solidFill>
              </a:rPr>
              <a:t>Подведение итогов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4500" dirty="0">
                <a:solidFill>
                  <a:srgbClr val="00D0B2"/>
                </a:solidFill>
              </a:rPr>
              <a:t>Мне удалось: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dirty="0" smtClean="0"/>
              <a:t>Узнать….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dirty="0" smtClean="0"/>
              <a:t>Научиться…..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dirty="0" smtClean="0"/>
              <a:t>Составлять….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dirty="0" smtClean="0"/>
              <a:t>Понять…….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dirty="0" smtClean="0"/>
              <a:t>Достигли ли вы поставленной цели?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dirty="0" smtClean="0"/>
              <a:t>Что не получилось сегодня и почему?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30262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ru-RU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3142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Ответ</a:t>
            </a:r>
          </a:p>
        </p:txBody>
      </p:sp>
      <p:graphicFrame>
        <p:nvGraphicFramePr>
          <p:cNvPr id="231428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708400" y="5876925"/>
          <a:ext cx="31178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8" name="Формула" r:id="rId3" imgW="863225" imgH="203112" progId="Equation.3">
                  <p:embed/>
                </p:oleObj>
              </mc:Choice>
              <mc:Fallback>
                <p:oleObj name="Формула" r:id="rId3" imgW="86322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5876925"/>
                        <a:ext cx="311785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4213" y="4508500"/>
            <a:ext cx="66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28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50</a:t>
            </a:r>
            <a:r>
              <a:rPr lang="en-US" altLang="ru-RU" sz="2800" b="1" baseline="30000" smtClean="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endParaRPr lang="ru-RU" altLang="ru-RU" sz="2800" b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700338" y="5013325"/>
            <a:ext cx="428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28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endParaRPr lang="ru-RU" altLang="ru-RU" sz="2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79388" y="5013325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28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endParaRPr lang="ru-RU" altLang="ru-RU" sz="2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755650" y="188913"/>
            <a:ext cx="8064500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Дано: 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∆ </a:t>
            </a:r>
            <a:r>
              <a:rPr lang="en-US" altLang="ru-RU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ABC, BM – 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высота,</a:t>
            </a:r>
            <a:endParaRPr lang="ru-RU" altLang="ru-RU" sz="36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Найти</a:t>
            </a:r>
            <a:r>
              <a:rPr lang="ru-RU" alt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угол </a:t>
            </a:r>
            <a:r>
              <a:rPr lang="en-US" altLang="ru-RU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CBM.</a:t>
            </a:r>
            <a:r>
              <a:rPr lang="ru-RU" altLang="ru-RU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ru-RU" sz="3600" b="1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6393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886450" y="195263"/>
          <a:ext cx="17621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9" name="Формула" r:id="rId5" imgW="609336" imgH="203112" progId="Equation.3">
                  <p:embed/>
                </p:oleObj>
              </mc:Choice>
              <mc:Fallback>
                <p:oleObj name="Формула" r:id="rId5" imgW="60933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450" y="195263"/>
                        <a:ext cx="17621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5" name="Picture 12" descr="&amp;Kcy;&amp;acy;&amp;rcy;&amp;tcy;&amp;icy;&amp;ncy;&amp;kcy;&amp;acy; 27 &amp;icy;&amp;zcy; 3695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0"/>
            <a:ext cx="1331912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1437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628775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Подсказка (</a:t>
            </a:r>
            <a:r>
              <a:rPr lang="en-US" altLang="ru-RU" sz="32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ru-RU" altLang="ru-RU" sz="32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31438" name="Rectangle 14"/>
          <p:cNvSpPr>
            <a:spLocks noChangeArrowheads="1"/>
          </p:cNvSpPr>
          <p:nvPr/>
        </p:nvSpPr>
        <p:spPr bwMode="auto">
          <a:xfrm>
            <a:off x="5724525" y="2420938"/>
            <a:ext cx="3095625" cy="10810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8BD979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Свойства</a:t>
            </a:r>
            <a:r>
              <a:rPr lang="en-US" altLang="ru-RU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altLang="ru-RU" sz="2400" b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равнобедренного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треугольника</a:t>
            </a:r>
            <a:endParaRPr lang="ru-RU" altLang="ru-RU" i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1440" name="Rectangle 16"/>
          <p:cNvSpPr>
            <a:spLocks noChangeArrowheads="1"/>
          </p:cNvSpPr>
          <p:nvPr/>
        </p:nvSpPr>
        <p:spPr bwMode="auto">
          <a:xfrm>
            <a:off x="5724525" y="4652963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8BD979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Высота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равнобедренного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треугольника</a:t>
            </a: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6401" name="AutoShape 18"/>
          <p:cNvSpPr>
            <a:spLocks noChangeArrowheads="1"/>
          </p:cNvSpPr>
          <p:nvPr/>
        </p:nvSpPr>
        <p:spPr bwMode="auto">
          <a:xfrm>
            <a:off x="395288" y="2060575"/>
            <a:ext cx="4968875" cy="2952750"/>
          </a:xfrm>
          <a:prstGeom prst="triangle">
            <a:avLst>
              <a:gd name="adj" fmla="val 48380"/>
            </a:avLst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6402" name="Freeform 19"/>
          <p:cNvSpPr>
            <a:spLocks/>
          </p:cNvSpPr>
          <p:nvPr/>
        </p:nvSpPr>
        <p:spPr bwMode="auto">
          <a:xfrm>
            <a:off x="2801938" y="2060575"/>
            <a:ext cx="14287" cy="2932113"/>
          </a:xfrm>
          <a:custGeom>
            <a:avLst/>
            <a:gdLst>
              <a:gd name="T0" fmla="*/ 0 w 9"/>
              <a:gd name="T1" fmla="*/ 0 h 1847"/>
              <a:gd name="T2" fmla="*/ 14287 w 9"/>
              <a:gd name="T3" fmla="*/ 2932113 h 184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" h="1847">
                <a:moveTo>
                  <a:pt x="0" y="0"/>
                </a:moveTo>
                <a:lnTo>
                  <a:pt x="9" y="1847"/>
                </a:ln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6403" name="Text Box 20"/>
          <p:cNvSpPr txBox="1">
            <a:spLocks noChangeArrowheads="1"/>
          </p:cNvSpPr>
          <p:nvPr/>
        </p:nvSpPr>
        <p:spPr bwMode="auto">
          <a:xfrm>
            <a:off x="2484438" y="155733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28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endParaRPr lang="ru-RU" altLang="ru-RU" sz="2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1445" name="Rectangle 21"/>
          <p:cNvSpPr>
            <a:spLocks noChangeArrowheads="1"/>
          </p:cNvSpPr>
          <p:nvPr/>
        </p:nvSpPr>
        <p:spPr bwMode="auto">
          <a:xfrm>
            <a:off x="5724525" y="3644900"/>
            <a:ext cx="3095625" cy="7921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8BD979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Сумма углов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треугольника</a:t>
            </a:r>
            <a:endParaRPr lang="ru-RU" altLang="ru-RU" i="1" smtClean="0">
              <a:solidFill>
                <a:srgbClr val="000000"/>
              </a:solidFill>
            </a:endParaRPr>
          </a:p>
        </p:txBody>
      </p:sp>
      <p:sp>
        <p:nvSpPr>
          <p:cNvPr id="231447" name="Freeform 23"/>
          <p:cNvSpPr>
            <a:spLocks/>
          </p:cNvSpPr>
          <p:nvPr/>
        </p:nvSpPr>
        <p:spPr bwMode="auto">
          <a:xfrm rot="-9505980">
            <a:off x="4859338" y="4149725"/>
            <a:ext cx="444500" cy="68580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31448" name="Freeform 24"/>
          <p:cNvSpPr>
            <a:spLocks/>
          </p:cNvSpPr>
          <p:nvPr/>
        </p:nvSpPr>
        <p:spPr bwMode="auto">
          <a:xfrm rot="10800000">
            <a:off x="2339975" y="1773238"/>
            <a:ext cx="444500" cy="68580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6408" name="Text Box 28"/>
          <p:cNvSpPr txBox="1">
            <a:spLocks noChangeArrowheads="1"/>
          </p:cNvSpPr>
          <p:nvPr/>
        </p:nvSpPr>
        <p:spPr bwMode="auto">
          <a:xfrm>
            <a:off x="5148263" y="5013325"/>
            <a:ext cx="428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2800" b="1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endParaRPr lang="ru-RU" altLang="ru-RU" sz="2800" b="1" i="1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9" name="Freeform 30"/>
          <p:cNvSpPr>
            <a:spLocks/>
          </p:cNvSpPr>
          <p:nvPr/>
        </p:nvSpPr>
        <p:spPr bwMode="auto">
          <a:xfrm>
            <a:off x="2843213" y="4797425"/>
            <a:ext cx="254000" cy="215900"/>
          </a:xfrm>
          <a:custGeom>
            <a:avLst/>
            <a:gdLst>
              <a:gd name="T0" fmla="*/ 0 w 160"/>
              <a:gd name="T1" fmla="*/ 0 h 136"/>
              <a:gd name="T2" fmla="*/ 254000 w 160"/>
              <a:gd name="T3" fmla="*/ 0 h 136"/>
              <a:gd name="T4" fmla="*/ 254000 w 160"/>
              <a:gd name="T5" fmla="*/ 215900 h 1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" h="136">
                <a:moveTo>
                  <a:pt x="0" y="0"/>
                </a:moveTo>
                <a:lnTo>
                  <a:pt x="160" y="0"/>
                </a:lnTo>
                <a:lnTo>
                  <a:pt x="160" y="136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6410" name="Line 31"/>
          <p:cNvSpPr>
            <a:spLocks noChangeShapeType="1"/>
          </p:cNvSpPr>
          <p:nvPr/>
        </p:nvSpPr>
        <p:spPr bwMode="auto">
          <a:xfrm>
            <a:off x="1476375" y="3502025"/>
            <a:ext cx="28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6411" name="Line 32"/>
          <p:cNvSpPr>
            <a:spLocks noChangeShapeType="1"/>
          </p:cNvSpPr>
          <p:nvPr/>
        </p:nvSpPr>
        <p:spPr bwMode="auto">
          <a:xfrm>
            <a:off x="1403350" y="3573463"/>
            <a:ext cx="28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6412" name="Line 33"/>
          <p:cNvSpPr>
            <a:spLocks noChangeShapeType="1"/>
          </p:cNvSpPr>
          <p:nvPr/>
        </p:nvSpPr>
        <p:spPr bwMode="auto">
          <a:xfrm>
            <a:off x="3924300" y="3502025"/>
            <a:ext cx="28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6413" name="Line 34"/>
          <p:cNvSpPr>
            <a:spLocks noChangeShapeType="1"/>
          </p:cNvSpPr>
          <p:nvPr/>
        </p:nvSpPr>
        <p:spPr bwMode="auto">
          <a:xfrm>
            <a:off x="3995738" y="3573463"/>
            <a:ext cx="287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1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14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4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14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1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1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31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1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1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1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4509E-6 L 0.03091 0.00254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5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4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231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437"/>
                  </p:tgtEl>
                </p:cond>
              </p:nextCondLst>
            </p:seq>
          </p:childTnLst>
        </p:cTn>
      </p:par>
    </p:tnLst>
    <p:bldLst>
      <p:bldP spid="231438" grpId="0" animBg="1"/>
      <p:bldP spid="231440" grpId="0" animBg="1"/>
      <p:bldP spid="231445" grpId="0" animBg="1"/>
      <p:bldP spid="231447" grpId="0" animBg="1"/>
      <p:bldP spid="231447" grpId="1" animBg="1"/>
      <p:bldP spid="231447" grpId="2" animBg="1"/>
      <p:bldP spid="231447" grpId="3" animBg="1"/>
      <p:bldP spid="231448" grpId="0" animBg="1"/>
      <p:bldP spid="231448" grpId="1" animBg="1"/>
      <p:bldP spid="231448" grpId="2" animBg="1"/>
      <p:bldP spid="231448" grpId="3" animBg="1"/>
      <p:bldP spid="231448" grpId="4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843" y="596348"/>
            <a:ext cx="7991061" cy="5658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32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-32" y="3214686"/>
            <a:ext cx="9144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ТРЕУГОЛЬНИКОВ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3643314"/>
          <a:ext cx="9144000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794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РАЗНОСТОРОННИЙ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РАВНОБЕДРЕННЫЙ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РАВНОСТОРОННИЙ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638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3923875" y="4143380"/>
            <a:ext cx="1433943" cy="2592802"/>
            <a:chOff x="1150744" y="1813120"/>
            <a:chExt cx="2652408" cy="4457470"/>
          </a:xfrm>
        </p:grpSpPr>
        <p:sp>
          <p:nvSpPr>
            <p:cNvPr id="9" name="TextBox 8"/>
            <p:cNvSpPr txBox="1"/>
            <p:nvPr/>
          </p:nvSpPr>
          <p:spPr>
            <a:xfrm rot="17138058">
              <a:off x="-369602" y="3382136"/>
              <a:ext cx="3571897" cy="531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боковая   сторона</a:t>
              </a:r>
              <a:endPara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 rot="4357419">
              <a:off x="1751600" y="3952588"/>
              <a:ext cx="3571897" cy="531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боковая   сторона</a:t>
              </a:r>
              <a:endPara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21073" y="5715014"/>
              <a:ext cx="2098178" cy="555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5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основание</a:t>
              </a:r>
              <a:endParaRPr lang="ru-RU" sz="1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" name="Группа 28"/>
            <p:cNvGrpSpPr/>
            <p:nvPr/>
          </p:nvGrpSpPr>
          <p:grpSpPr>
            <a:xfrm>
              <a:off x="1258658" y="1813120"/>
              <a:ext cx="2286016" cy="4008560"/>
              <a:chOff x="1258658" y="1813120"/>
              <a:chExt cx="2286016" cy="4008560"/>
            </a:xfrm>
          </p:grpSpPr>
          <p:sp>
            <p:nvSpPr>
              <p:cNvPr id="13" name="Равнобедренный треугольник 12"/>
              <p:cNvSpPr/>
              <p:nvPr/>
            </p:nvSpPr>
            <p:spPr>
              <a:xfrm>
                <a:off x="1258658" y="1813120"/>
                <a:ext cx="2286016" cy="4000528"/>
              </a:xfrm>
              <a:prstGeom prst="triangl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1699732" y="3714752"/>
                <a:ext cx="285752" cy="71438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flipV="1">
                <a:off x="2813244" y="3685256"/>
                <a:ext cx="258558" cy="100934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Полилиния 18"/>
              <p:cNvSpPr/>
              <p:nvPr/>
            </p:nvSpPr>
            <p:spPr>
              <a:xfrm>
                <a:off x="1357290" y="5429264"/>
                <a:ext cx="270850" cy="392416"/>
              </a:xfrm>
              <a:custGeom>
                <a:avLst/>
                <a:gdLst>
                  <a:gd name="connsiteX0" fmla="*/ 0 w 271780"/>
                  <a:gd name="connsiteY0" fmla="*/ 0 h 365760"/>
                  <a:gd name="connsiteX1" fmla="*/ 228600 w 271780"/>
                  <a:gd name="connsiteY1" fmla="*/ 106680 h 365760"/>
                  <a:gd name="connsiteX2" fmla="*/ 259080 w 271780"/>
                  <a:gd name="connsiteY2" fmla="*/ 365760 h 365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1780" h="365760">
                    <a:moveTo>
                      <a:pt x="0" y="0"/>
                    </a:moveTo>
                    <a:cubicBezTo>
                      <a:pt x="92710" y="22860"/>
                      <a:pt x="185420" y="45720"/>
                      <a:pt x="228600" y="106680"/>
                    </a:cubicBezTo>
                    <a:cubicBezTo>
                      <a:pt x="271780" y="167640"/>
                      <a:pt x="265430" y="266700"/>
                      <a:pt x="259080" y="365760"/>
                    </a:cubicBezTo>
                  </a:path>
                </a:pathLst>
              </a:cu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Полилиния 19"/>
              <p:cNvSpPr/>
              <p:nvPr/>
            </p:nvSpPr>
            <p:spPr>
              <a:xfrm flipH="1">
                <a:off x="3173720" y="5429264"/>
                <a:ext cx="255272" cy="386700"/>
              </a:xfrm>
              <a:custGeom>
                <a:avLst/>
                <a:gdLst>
                  <a:gd name="connsiteX0" fmla="*/ 0 w 271780"/>
                  <a:gd name="connsiteY0" fmla="*/ 0 h 365760"/>
                  <a:gd name="connsiteX1" fmla="*/ 228600 w 271780"/>
                  <a:gd name="connsiteY1" fmla="*/ 106680 h 365760"/>
                  <a:gd name="connsiteX2" fmla="*/ 259080 w 271780"/>
                  <a:gd name="connsiteY2" fmla="*/ 365760 h 365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1780" h="365760">
                    <a:moveTo>
                      <a:pt x="0" y="0"/>
                    </a:moveTo>
                    <a:cubicBezTo>
                      <a:pt x="92710" y="22860"/>
                      <a:pt x="185420" y="45720"/>
                      <a:pt x="228600" y="106680"/>
                    </a:cubicBezTo>
                    <a:cubicBezTo>
                      <a:pt x="271780" y="167640"/>
                      <a:pt x="265430" y="266700"/>
                      <a:pt x="259080" y="365760"/>
                    </a:cubicBezTo>
                  </a:path>
                </a:pathLst>
              </a:cu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40" name="Группа 39"/>
          <p:cNvGrpSpPr/>
          <p:nvPr/>
        </p:nvGrpSpPr>
        <p:grpSpPr>
          <a:xfrm>
            <a:off x="6357950" y="4576612"/>
            <a:ext cx="2527524" cy="1831670"/>
            <a:chOff x="6357950" y="1219026"/>
            <a:chExt cx="2527524" cy="1831670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6357950" y="1219026"/>
              <a:ext cx="2527524" cy="1831670"/>
              <a:chOff x="1258658" y="3214686"/>
              <a:chExt cx="3813408" cy="2823260"/>
            </a:xfrm>
          </p:grpSpPr>
          <p:sp>
            <p:nvSpPr>
              <p:cNvPr id="22" name="Равнобедренный треугольник 21"/>
              <p:cNvSpPr/>
              <p:nvPr/>
            </p:nvSpPr>
            <p:spPr>
              <a:xfrm>
                <a:off x="1258658" y="3214686"/>
                <a:ext cx="3813408" cy="2643206"/>
              </a:xfrm>
              <a:prstGeom prst="triangl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2025950" y="4500570"/>
                <a:ext cx="260034" cy="142876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rot="5400000" flipH="1" flipV="1">
                <a:off x="4036692" y="4470090"/>
                <a:ext cx="214314" cy="214314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 rot="16200000" flipH="1">
                <a:off x="2981777" y="5876478"/>
                <a:ext cx="322931" cy="5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Полилиния 25"/>
            <p:cNvSpPr/>
            <p:nvPr/>
          </p:nvSpPr>
          <p:spPr>
            <a:xfrm>
              <a:off x="6542768" y="2697774"/>
              <a:ext cx="146427" cy="228259"/>
            </a:xfrm>
            <a:custGeom>
              <a:avLst/>
              <a:gdLst>
                <a:gd name="connsiteX0" fmla="*/ 0 w 271780"/>
                <a:gd name="connsiteY0" fmla="*/ 0 h 365760"/>
                <a:gd name="connsiteX1" fmla="*/ 228600 w 271780"/>
                <a:gd name="connsiteY1" fmla="*/ 106680 h 365760"/>
                <a:gd name="connsiteX2" fmla="*/ 259080 w 271780"/>
                <a:gd name="connsiteY2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1780" h="365760">
                  <a:moveTo>
                    <a:pt x="0" y="0"/>
                  </a:moveTo>
                  <a:cubicBezTo>
                    <a:pt x="92710" y="22860"/>
                    <a:pt x="185420" y="45720"/>
                    <a:pt x="228600" y="106680"/>
                  </a:cubicBezTo>
                  <a:cubicBezTo>
                    <a:pt x="271780" y="167640"/>
                    <a:pt x="265430" y="266700"/>
                    <a:pt x="259080" y="365760"/>
                  </a:cubicBezTo>
                </a:path>
              </a:pathLst>
            </a:cu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 flipH="1">
              <a:off x="8587276" y="2712522"/>
              <a:ext cx="138005" cy="224934"/>
            </a:xfrm>
            <a:custGeom>
              <a:avLst/>
              <a:gdLst>
                <a:gd name="connsiteX0" fmla="*/ 0 w 271780"/>
                <a:gd name="connsiteY0" fmla="*/ 0 h 365760"/>
                <a:gd name="connsiteX1" fmla="*/ 228600 w 271780"/>
                <a:gd name="connsiteY1" fmla="*/ 106680 h 365760"/>
                <a:gd name="connsiteX2" fmla="*/ 259080 w 271780"/>
                <a:gd name="connsiteY2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1780" h="365760">
                  <a:moveTo>
                    <a:pt x="0" y="0"/>
                  </a:moveTo>
                  <a:cubicBezTo>
                    <a:pt x="92710" y="22860"/>
                    <a:pt x="185420" y="45720"/>
                    <a:pt x="228600" y="106680"/>
                  </a:cubicBezTo>
                  <a:cubicBezTo>
                    <a:pt x="271780" y="167640"/>
                    <a:pt x="265430" y="266700"/>
                    <a:pt x="259080" y="365760"/>
                  </a:cubicBezTo>
                </a:path>
              </a:pathLst>
            </a:cu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7506929" y="1356852"/>
              <a:ext cx="250723" cy="105696"/>
            </a:xfrm>
            <a:custGeom>
              <a:avLst/>
              <a:gdLst>
                <a:gd name="connsiteX0" fmla="*/ 0 w 250723"/>
                <a:gd name="connsiteY0" fmla="*/ 0 h 105696"/>
                <a:gd name="connsiteX1" fmla="*/ 103239 w 250723"/>
                <a:gd name="connsiteY1" fmla="*/ 103238 h 105696"/>
                <a:gd name="connsiteX2" fmla="*/ 250723 w 250723"/>
                <a:gd name="connsiteY2" fmla="*/ 14748 h 105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0723" h="105696">
                  <a:moveTo>
                    <a:pt x="0" y="0"/>
                  </a:moveTo>
                  <a:cubicBezTo>
                    <a:pt x="30726" y="50390"/>
                    <a:pt x="61452" y="100780"/>
                    <a:pt x="103239" y="103238"/>
                  </a:cubicBezTo>
                  <a:cubicBezTo>
                    <a:pt x="145026" y="105696"/>
                    <a:pt x="197874" y="60222"/>
                    <a:pt x="250723" y="14748"/>
                  </a:cubicBezTo>
                </a:path>
              </a:pathLst>
            </a:cu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Равнобедренный треугольник 30"/>
          <p:cNvSpPr/>
          <p:nvPr/>
        </p:nvSpPr>
        <p:spPr>
          <a:xfrm>
            <a:off x="357158" y="4286256"/>
            <a:ext cx="2500330" cy="2002566"/>
          </a:xfrm>
          <a:prstGeom prst="triangle">
            <a:avLst>
              <a:gd name="adj" fmla="val 19917"/>
            </a:avLst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ТРЕУГОЛЬНИК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214282" y="642918"/>
            <a:ext cx="3242006" cy="2461929"/>
            <a:chOff x="785786" y="642918"/>
            <a:chExt cx="3242006" cy="2461929"/>
          </a:xfrm>
        </p:grpSpPr>
        <p:sp>
          <p:nvSpPr>
            <p:cNvPr id="30" name="Равнобедренный треугольник 29"/>
            <p:cNvSpPr/>
            <p:nvPr/>
          </p:nvSpPr>
          <p:spPr>
            <a:xfrm>
              <a:off x="1142976" y="997806"/>
              <a:ext cx="2500330" cy="1931128"/>
            </a:xfrm>
            <a:prstGeom prst="triangle">
              <a:avLst>
                <a:gd name="adj" fmla="val 29196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5786" y="2643182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857356" y="642918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99164" y="2623793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000496" y="752757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АВС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треугольник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29058" y="1395699"/>
            <a:ext cx="5214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АВ, ВС, АС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стороны треугольника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929058" y="1967203"/>
            <a:ext cx="5214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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А,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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В,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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углы треугольника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42706" y="2538707"/>
            <a:ext cx="514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 = АВ + ВС + АС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периметр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1276" y="2310512"/>
            <a:ext cx="856478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Устные упражнения</a:t>
            </a:r>
            <a:endParaRPr lang="ru-RU" sz="6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0" y="0"/>
            <a:ext cx="9144000" cy="6858000"/>
            <a:chOff x="118523" y="103809"/>
            <a:chExt cx="8864579" cy="6453359"/>
          </a:xfrm>
        </p:grpSpPr>
        <p:cxnSp>
          <p:nvCxnSpPr>
            <p:cNvPr id="17" name="Прямая соединительная линия 16"/>
            <p:cNvCxnSpPr>
              <a:stCxn id="18" idx="6"/>
              <a:endCxn id="19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Овал 17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cxnSp>
          <p:nvCxnSpPr>
            <p:cNvPr id="22" name="Прямая соединительная линия 21"/>
            <p:cNvCxnSpPr>
              <a:stCxn id="18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19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>
              <a:stCxn id="20" idx="6"/>
              <a:endCxn id="21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223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098" name="Object 2"/>
          <p:cNvGraphicFramePr>
            <a:graphicFrameLocks noChangeAspect="1"/>
          </p:cNvGraphicFramePr>
          <p:nvPr/>
        </p:nvGraphicFramePr>
        <p:xfrm>
          <a:off x="8001024" y="2170109"/>
          <a:ext cx="9001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Формула" r:id="rId4" imgW="241200" imgH="203040" progId="Equation.3">
                  <p:embed/>
                </p:oleObj>
              </mc:Choice>
              <mc:Fallback>
                <p:oleObj name="Формула" r:id="rId4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4" y="2170109"/>
                        <a:ext cx="90011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099" name="Object 3"/>
          <p:cNvGraphicFramePr>
            <a:graphicFrameLocks noChangeAspect="1"/>
          </p:cNvGraphicFramePr>
          <p:nvPr/>
        </p:nvGraphicFramePr>
        <p:xfrm>
          <a:off x="8000042" y="3103342"/>
          <a:ext cx="9017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Формула" r:id="rId6" imgW="241200" imgH="203040" progId="Equation.3">
                  <p:embed/>
                </p:oleObj>
              </mc:Choice>
              <mc:Fallback>
                <p:oleObj name="Формула" r:id="rId6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0042" y="3103342"/>
                        <a:ext cx="9017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101" name="Object 5"/>
          <p:cNvGraphicFramePr>
            <a:graphicFrameLocks noChangeAspect="1"/>
          </p:cNvGraphicFramePr>
          <p:nvPr/>
        </p:nvGraphicFramePr>
        <p:xfrm>
          <a:off x="8001024" y="4071942"/>
          <a:ext cx="85248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Формула" r:id="rId8" imgW="228600" imgH="203040" progId="Equation.3">
                  <p:embed/>
                </p:oleObj>
              </mc:Choice>
              <mc:Fallback>
                <p:oleObj name="Формула" r:id="rId8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4" y="4071942"/>
                        <a:ext cx="852487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07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3726" y="6143644"/>
            <a:ext cx="817538" cy="542252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14414" y="1857364"/>
            <a:ext cx="6286544" cy="39290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88100" name="Object 4"/>
          <p:cNvGraphicFramePr>
            <a:graphicFrameLocks noChangeAspect="1"/>
          </p:cNvGraphicFramePr>
          <p:nvPr/>
        </p:nvGraphicFramePr>
        <p:xfrm>
          <a:off x="7961118" y="5027629"/>
          <a:ext cx="8937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Формула" r:id="rId10" imgW="241200" imgH="203040" progId="Equation.3">
                  <p:embed/>
                </p:oleObj>
              </mc:Choice>
              <mc:Fallback>
                <p:oleObj name="Формула" r:id="rId10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1118" y="5027629"/>
                        <a:ext cx="89376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2122618" y="629647"/>
            <a:ext cx="53069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Найдите неизвестный угол </a:t>
            </a:r>
            <a:endParaRPr lang="ru-RU" sz="32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857356" y="4999048"/>
            <a:ext cx="52864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3857620" y="2786058"/>
            <a:ext cx="2643206" cy="1785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3240088" y="4246345"/>
          <a:ext cx="11366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Формула" r:id="rId12" imgW="304560" imgH="203040" progId="Equation.3">
                  <p:embed/>
                </p:oleObj>
              </mc:Choice>
              <mc:Fallback>
                <p:oleObj name="Формула" r:id="rId12" imgW="304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4246345"/>
                        <a:ext cx="1136650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857752" y="4286256"/>
          <a:ext cx="4270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Формула" r:id="rId14" imgW="114120" imgH="177480" progId="Equation.3">
                  <p:embed/>
                </p:oleObj>
              </mc:Choice>
              <mc:Fallback>
                <p:oleObj name="Формула" r:id="rId14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2" y="4286256"/>
                        <a:ext cx="427038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Прямая соединительная линия 36"/>
          <p:cNvCxnSpPr/>
          <p:nvPr/>
        </p:nvCxnSpPr>
        <p:spPr>
          <a:xfrm rot="5400000">
            <a:off x="5607851" y="3893347"/>
            <a:ext cx="450218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25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8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23 L -0.36423 -0.109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00" y="-5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88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" fill="hold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88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500" fill="hold"/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8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098" name="Object 2"/>
          <p:cNvGraphicFramePr>
            <a:graphicFrameLocks noChangeAspect="1"/>
          </p:cNvGraphicFramePr>
          <p:nvPr/>
        </p:nvGraphicFramePr>
        <p:xfrm>
          <a:off x="8001024" y="5027629"/>
          <a:ext cx="9001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Формула" r:id="rId4" imgW="241200" imgH="203040" progId="Equation.3">
                  <p:embed/>
                </p:oleObj>
              </mc:Choice>
              <mc:Fallback>
                <p:oleObj name="Формула" r:id="rId4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4" y="5027629"/>
                        <a:ext cx="90011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099" name="Object 3"/>
          <p:cNvGraphicFramePr>
            <a:graphicFrameLocks noChangeAspect="1"/>
          </p:cNvGraphicFramePr>
          <p:nvPr/>
        </p:nvGraphicFramePr>
        <p:xfrm>
          <a:off x="8000042" y="3103342"/>
          <a:ext cx="9017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Формула" r:id="rId6" imgW="241200" imgH="203040" progId="Equation.3">
                  <p:embed/>
                </p:oleObj>
              </mc:Choice>
              <mc:Fallback>
                <p:oleObj name="Формула" r:id="rId6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0042" y="3103342"/>
                        <a:ext cx="9017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101" name="Object 5"/>
          <p:cNvGraphicFramePr>
            <a:graphicFrameLocks noChangeAspect="1"/>
          </p:cNvGraphicFramePr>
          <p:nvPr/>
        </p:nvGraphicFramePr>
        <p:xfrm>
          <a:off x="8001024" y="4071942"/>
          <a:ext cx="85248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Формула" r:id="rId8" imgW="228600" imgH="203040" progId="Equation.3">
                  <p:embed/>
                </p:oleObj>
              </mc:Choice>
              <mc:Fallback>
                <p:oleObj name="Формула" r:id="rId8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4" y="4071942"/>
                        <a:ext cx="852487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07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3726" y="6143644"/>
            <a:ext cx="817538" cy="542252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28728" y="1928802"/>
            <a:ext cx="6286544" cy="39290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88100" name="Object 4"/>
          <p:cNvGraphicFramePr>
            <a:graphicFrameLocks noChangeAspect="1"/>
          </p:cNvGraphicFramePr>
          <p:nvPr/>
        </p:nvGraphicFramePr>
        <p:xfrm>
          <a:off x="7961118" y="2088426"/>
          <a:ext cx="8937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Формула" r:id="rId10" imgW="241200" imgH="203040" progId="Equation.3">
                  <p:embed/>
                </p:oleObj>
              </mc:Choice>
              <mc:Fallback>
                <p:oleObj name="Формула" r:id="rId10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1118" y="2088426"/>
                        <a:ext cx="89376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2122618" y="629647"/>
            <a:ext cx="53069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Найдите неизвестный угол </a:t>
            </a:r>
            <a:endParaRPr lang="ru-RU" sz="32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857356" y="4999048"/>
            <a:ext cx="52864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4286248" y="3071810"/>
            <a:ext cx="2286016" cy="19288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3643306" y="4027497"/>
          <a:ext cx="11366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Формула" r:id="rId12" imgW="304560" imgH="203040" progId="Equation.3">
                  <p:embed/>
                </p:oleObj>
              </mc:Choice>
              <mc:Fallback>
                <p:oleObj name="Формула" r:id="rId12" imgW="304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4027497"/>
                        <a:ext cx="1136650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002218" y="4337061"/>
          <a:ext cx="4270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Формула" r:id="rId14" imgW="114120" imgH="177480" progId="Equation.3">
                  <p:embed/>
                </p:oleObj>
              </mc:Choice>
              <mc:Fallback>
                <p:oleObj name="Формула" r:id="rId14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2218" y="4337061"/>
                        <a:ext cx="427038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Прямая соединительная линия 36"/>
          <p:cNvCxnSpPr/>
          <p:nvPr/>
        </p:nvCxnSpPr>
        <p:spPr>
          <a:xfrm rot="5400000">
            <a:off x="5607851" y="3893347"/>
            <a:ext cx="450218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>
            <a:off x="1857356" y="4040410"/>
            <a:ext cx="2438416" cy="9382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2052638" y="4250174"/>
          <a:ext cx="9001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Формула" r:id="rId16" imgW="241200" imgH="203040" progId="Equation.3">
                  <p:embed/>
                </p:oleObj>
              </mc:Choice>
              <mc:Fallback>
                <p:oleObj name="Формула" r:id="rId16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4250174"/>
                        <a:ext cx="900112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635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8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24 L -0.34861 0.318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00" y="159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88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" fill="hold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88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500" fill="hold"/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8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098" name="Object 2"/>
          <p:cNvGraphicFramePr>
            <a:graphicFrameLocks noChangeAspect="1"/>
          </p:cNvGraphicFramePr>
          <p:nvPr/>
        </p:nvGraphicFramePr>
        <p:xfrm>
          <a:off x="8001024" y="2170109"/>
          <a:ext cx="9001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Формула" r:id="rId4" imgW="241200" imgH="203040" progId="Equation.3">
                  <p:embed/>
                </p:oleObj>
              </mc:Choice>
              <mc:Fallback>
                <p:oleObj name="Формула" r:id="rId4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4" y="2170109"/>
                        <a:ext cx="90011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099" name="Object 3"/>
          <p:cNvGraphicFramePr>
            <a:graphicFrameLocks noChangeAspect="1"/>
          </p:cNvGraphicFramePr>
          <p:nvPr/>
        </p:nvGraphicFramePr>
        <p:xfrm>
          <a:off x="8000042" y="5072074"/>
          <a:ext cx="9017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Формула" r:id="rId6" imgW="241200" imgH="203040" progId="Equation.3">
                  <p:embed/>
                </p:oleObj>
              </mc:Choice>
              <mc:Fallback>
                <p:oleObj name="Формула" r:id="rId6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0042" y="5072074"/>
                        <a:ext cx="9017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101" name="Object 5"/>
          <p:cNvGraphicFramePr>
            <a:graphicFrameLocks noChangeAspect="1"/>
          </p:cNvGraphicFramePr>
          <p:nvPr/>
        </p:nvGraphicFramePr>
        <p:xfrm>
          <a:off x="8001024" y="4071942"/>
          <a:ext cx="85248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Формула" r:id="rId8" imgW="228600" imgH="203040" progId="Equation.3">
                  <p:embed/>
                </p:oleObj>
              </mc:Choice>
              <mc:Fallback>
                <p:oleObj name="Формула" r:id="rId8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4" y="4071942"/>
                        <a:ext cx="852487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07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3726" y="6143644"/>
            <a:ext cx="817538" cy="542252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28728" y="1928802"/>
            <a:ext cx="6286544" cy="39290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88100" name="Object 4"/>
          <p:cNvGraphicFramePr>
            <a:graphicFrameLocks noChangeAspect="1"/>
          </p:cNvGraphicFramePr>
          <p:nvPr/>
        </p:nvGraphicFramePr>
        <p:xfrm>
          <a:off x="7976884" y="3098803"/>
          <a:ext cx="8937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Формула" r:id="rId10" imgW="241200" imgH="203040" progId="Equation.3">
                  <p:embed/>
                </p:oleObj>
              </mc:Choice>
              <mc:Fallback>
                <p:oleObj name="Формула" r:id="rId10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6884" y="3098803"/>
                        <a:ext cx="89376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682816" y="208642"/>
            <a:ext cx="773596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Прямые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параллельны,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- секущая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Найдите неизвестный угол </a:t>
            </a:r>
            <a:endParaRPr lang="ru-RU" sz="32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857356" y="2928934"/>
            <a:ext cx="52864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857356" y="4999048"/>
            <a:ext cx="52864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2714612" y="2214554"/>
            <a:ext cx="3714776" cy="3429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4243392" y="2813051"/>
          <a:ext cx="9001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Формула" r:id="rId12" imgW="241200" imgH="203040" progId="Equation.3">
                  <p:embed/>
                </p:oleObj>
              </mc:Choice>
              <mc:Fallback>
                <p:oleObj name="Формула" r:id="rId12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392" y="2813051"/>
                        <a:ext cx="900112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000496" y="4357694"/>
          <a:ext cx="4270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Формула" r:id="rId14" imgW="114120" imgH="177480" progId="Equation.3">
                  <p:embed/>
                </p:oleObj>
              </mc:Choice>
              <mc:Fallback>
                <p:oleObj name="Формула" r:id="rId14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6" y="4357694"/>
                        <a:ext cx="427038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1857356" y="2428868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785918" y="446066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643174" y="5143512"/>
            <a:ext cx="367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>
            <a:off x="5607851" y="3893347"/>
            <a:ext cx="450218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32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8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23 L -0.42899 0.171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00" y="8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88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" fill="hold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88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500" fill="hold"/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8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1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098" name="Object 2"/>
          <p:cNvGraphicFramePr>
            <a:graphicFrameLocks noChangeAspect="1"/>
          </p:cNvGraphicFramePr>
          <p:nvPr/>
        </p:nvGraphicFramePr>
        <p:xfrm>
          <a:off x="8001024" y="2170109"/>
          <a:ext cx="9001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Формула" r:id="rId4" imgW="241200" imgH="203040" progId="Equation.3">
                  <p:embed/>
                </p:oleObj>
              </mc:Choice>
              <mc:Fallback>
                <p:oleObj name="Формула" r:id="rId4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4" y="2170109"/>
                        <a:ext cx="90011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099" name="Object 3"/>
          <p:cNvGraphicFramePr>
            <a:graphicFrameLocks noChangeAspect="1"/>
          </p:cNvGraphicFramePr>
          <p:nvPr/>
        </p:nvGraphicFramePr>
        <p:xfrm>
          <a:off x="8000042" y="5072074"/>
          <a:ext cx="9017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Формула" r:id="rId6" imgW="241200" imgH="203040" progId="Equation.3">
                  <p:embed/>
                </p:oleObj>
              </mc:Choice>
              <mc:Fallback>
                <p:oleObj name="Формула" r:id="rId6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0042" y="5072074"/>
                        <a:ext cx="9017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101" name="Object 5"/>
          <p:cNvGraphicFramePr>
            <a:graphicFrameLocks noChangeAspect="1"/>
          </p:cNvGraphicFramePr>
          <p:nvPr/>
        </p:nvGraphicFramePr>
        <p:xfrm>
          <a:off x="8001024" y="4071942"/>
          <a:ext cx="85248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Формула" r:id="rId8" imgW="228600" imgH="203040" progId="Equation.3">
                  <p:embed/>
                </p:oleObj>
              </mc:Choice>
              <mc:Fallback>
                <p:oleObj name="Формула" r:id="rId8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4" y="4071942"/>
                        <a:ext cx="852487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07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3726" y="6143644"/>
            <a:ext cx="817538" cy="542252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58440" y="1872449"/>
            <a:ext cx="6286544" cy="39290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388100" name="Object 4"/>
          <p:cNvGraphicFramePr>
            <a:graphicFrameLocks noChangeAspect="1"/>
          </p:cNvGraphicFramePr>
          <p:nvPr/>
        </p:nvGraphicFramePr>
        <p:xfrm>
          <a:off x="7976884" y="3098803"/>
          <a:ext cx="8937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Формула" r:id="rId10" imgW="241200" imgH="203040" progId="Equation.3">
                  <p:embed/>
                </p:oleObj>
              </mc:Choice>
              <mc:Fallback>
                <p:oleObj name="Формула" r:id="rId10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6884" y="3098803"/>
                        <a:ext cx="89376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743462" y="208642"/>
            <a:ext cx="561467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Прямые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– секущая,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угол 1 равен углу 2.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Найдите неизвестный угол 4.</a:t>
            </a:r>
            <a:endParaRPr lang="ru-RU" sz="32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857356" y="2954339"/>
            <a:ext cx="52864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27226" y="4999475"/>
            <a:ext cx="52864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2714612" y="2214554"/>
            <a:ext cx="3714776" cy="3429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948834"/>
              </p:ext>
            </p:extLst>
          </p:nvPr>
        </p:nvGraphicFramePr>
        <p:xfrm>
          <a:off x="5527688" y="4157886"/>
          <a:ext cx="9001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Уравнение" r:id="rId12" imgW="241200" imgH="203040" progId="Equation.3">
                  <p:embed/>
                </p:oleObj>
              </mc:Choice>
              <mc:Fallback>
                <p:oleObj name="Уравнение" r:id="rId12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7688" y="4157886"/>
                        <a:ext cx="900112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631782"/>
              </p:ext>
            </p:extLst>
          </p:nvPr>
        </p:nvGraphicFramePr>
        <p:xfrm>
          <a:off x="6345209" y="2944227"/>
          <a:ext cx="4270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Формула" r:id="rId14" imgW="114120" imgH="177480" progId="Equation.3">
                  <p:embed/>
                </p:oleObj>
              </mc:Choice>
              <mc:Fallback>
                <p:oleObj name="Формула" r:id="rId14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5209" y="2944227"/>
                        <a:ext cx="427038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1857356" y="2428868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785918" y="446066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643174" y="5143512"/>
            <a:ext cx="367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>
            <a:off x="5607851" y="3893347"/>
            <a:ext cx="450218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4868214" y="2071678"/>
            <a:ext cx="2498501" cy="35306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Дуга 4"/>
          <p:cNvSpPr/>
          <p:nvPr/>
        </p:nvSpPr>
        <p:spPr>
          <a:xfrm rot="10800000">
            <a:off x="4748331" y="2540001"/>
            <a:ext cx="610282" cy="831851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740030">
            <a:off x="3677731" y="4506934"/>
            <a:ext cx="610282" cy="831851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69733" y="46162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2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74226" y="2956741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b="1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9" name="Дуга 28"/>
          <p:cNvSpPr/>
          <p:nvPr/>
        </p:nvSpPr>
        <p:spPr>
          <a:xfrm rot="14188031">
            <a:off x="6437573" y="4337125"/>
            <a:ext cx="610282" cy="831851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/>
          <p:cNvSpPr/>
          <p:nvPr/>
        </p:nvSpPr>
        <p:spPr>
          <a:xfrm rot="4667669">
            <a:off x="5427397" y="2652514"/>
            <a:ext cx="610282" cy="831851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 rot="5400000">
            <a:off x="5391034" y="2628988"/>
            <a:ext cx="610283" cy="675128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14827223">
            <a:off x="6547108" y="4592432"/>
            <a:ext cx="468735" cy="553468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 flipH="1">
            <a:off x="6500826" y="4671964"/>
            <a:ext cx="389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</a:t>
            </a:r>
            <a:endParaRPr lang="ru-RU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641561" y="29070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4</a:t>
            </a:r>
            <a:endParaRPr lang="ru-RU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638695" y="5211999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d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39049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8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-0.22986 -0.003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93" y="-1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88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" fill="hold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88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500" fill="hold"/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8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1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235" y="2233240"/>
            <a:ext cx="89277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Работа в группах</a:t>
            </a:r>
            <a:endParaRPr lang="ru-RU" sz="8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9144000" cy="6748530"/>
            <a:chOff x="118523" y="103809"/>
            <a:chExt cx="8864579" cy="6453359"/>
          </a:xfrm>
        </p:grpSpPr>
        <p:cxnSp>
          <p:nvCxnSpPr>
            <p:cNvPr id="5" name="Прямая соединительная линия 4"/>
            <p:cNvCxnSpPr>
              <a:stCxn id="6" idx="6"/>
              <a:endCxn id="7" idx="2"/>
            </p:cNvCxnSpPr>
            <p:nvPr/>
          </p:nvCxnSpPr>
          <p:spPr>
            <a:xfrm flipV="1">
              <a:off x="394917" y="247825"/>
              <a:ext cx="8372161" cy="6597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sp>
          <p:nvSpPr>
            <p:cNvPr id="6" name="Овал 5"/>
            <p:cNvSpPr/>
            <p:nvPr/>
          </p:nvSpPr>
          <p:spPr>
            <a:xfrm>
              <a:off x="178893" y="11040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8767078" y="103809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1852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8695973" y="6269136"/>
              <a:ext cx="216024" cy="288032"/>
            </a:xfrm>
            <a:prstGeom prst="ellips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0" name="Прямая соединительная линия 9"/>
            <p:cNvCxnSpPr>
              <a:stCxn id="6" idx="4"/>
            </p:cNvCxnSpPr>
            <p:nvPr/>
          </p:nvCxnSpPr>
          <p:spPr>
            <a:xfrm>
              <a:off x="286905" y="398438"/>
              <a:ext cx="10735" cy="6014714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11" name="Прямая соединительная линия 10"/>
            <p:cNvCxnSpPr>
              <a:stCxn id="7" idx="4"/>
            </p:cNvCxnSpPr>
            <p:nvPr/>
          </p:nvCxnSpPr>
          <p:spPr>
            <a:xfrm flipH="1">
              <a:off x="8803985" y="391841"/>
              <a:ext cx="71105" cy="6021311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  <p:cxnSp>
          <p:nvCxnSpPr>
            <p:cNvPr id="12" name="Прямая соединительная линия 11"/>
            <p:cNvCxnSpPr>
              <a:stCxn id="8" idx="6"/>
              <a:endCxn id="9" idx="2"/>
            </p:cNvCxnSpPr>
            <p:nvPr/>
          </p:nvCxnSpPr>
          <p:spPr>
            <a:xfrm>
              <a:off x="334547" y="6413152"/>
              <a:ext cx="8361426" cy="0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3118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</TotalTime>
  <Words>369</Words>
  <Application>Microsoft Office PowerPoint</Application>
  <PresentationFormat>Экран (4:3)</PresentationFormat>
  <Paragraphs>145</Paragraphs>
  <Slides>24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4" baseType="lpstr">
      <vt:lpstr>Arial</vt:lpstr>
      <vt:lpstr>Calibri</vt:lpstr>
      <vt:lpstr>Symbol</vt:lpstr>
      <vt:lpstr>Times New Roman</vt:lpstr>
      <vt:lpstr>Wingdings</vt:lpstr>
      <vt:lpstr>Wingdings 2</vt:lpstr>
      <vt:lpstr>Оформление по умолчанию</vt:lpstr>
      <vt:lpstr>1_Оформление по умолчанию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Исследование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  <vt:lpstr>Подведение итогов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38</cp:revision>
  <dcterms:created xsi:type="dcterms:W3CDTF">2018-02-13T05:33:42Z</dcterms:created>
  <dcterms:modified xsi:type="dcterms:W3CDTF">2023-02-05T12:46:00Z</dcterms:modified>
</cp:coreProperties>
</file>