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26" r:id="rId3"/>
  </p:sldMasterIdLst>
  <p:notesMasterIdLst>
    <p:notesMasterId r:id="rId27"/>
  </p:notesMasterIdLst>
  <p:handoutMasterIdLst>
    <p:handoutMasterId r:id="rId28"/>
  </p:handoutMasterIdLst>
  <p:sldIdLst>
    <p:sldId id="313" r:id="rId4"/>
    <p:sldId id="265" r:id="rId5"/>
    <p:sldId id="266" r:id="rId6"/>
    <p:sldId id="267" r:id="rId7"/>
    <p:sldId id="269" r:id="rId8"/>
    <p:sldId id="323" r:id="rId9"/>
    <p:sldId id="324" r:id="rId10"/>
    <p:sldId id="283" r:id="rId11"/>
    <p:sldId id="286" r:id="rId12"/>
    <p:sldId id="287" r:id="rId13"/>
    <p:sldId id="316" r:id="rId14"/>
    <p:sldId id="293" r:id="rId15"/>
    <p:sldId id="294" r:id="rId16"/>
    <p:sldId id="291" r:id="rId17"/>
    <p:sldId id="317" r:id="rId18"/>
    <p:sldId id="296" r:id="rId19"/>
    <p:sldId id="306" r:id="rId20"/>
    <p:sldId id="318" r:id="rId21"/>
    <p:sldId id="312" r:id="rId22"/>
    <p:sldId id="319" r:id="rId23"/>
    <p:sldId id="321" r:id="rId24"/>
    <p:sldId id="320" r:id="rId25"/>
    <p:sldId id="322" r:id="rId26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F68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CBED2-A158-4FC6-AA0D-9C482761E8AD}" type="datetimeFigureOut">
              <a:rPr lang="ru-RU" smtClean="0"/>
              <a:t>06.04.2023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376A4-4C4D-4854-AD48-9A9766E7B7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11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8163" y="555625"/>
            <a:ext cx="4883150" cy="274637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370" name="PlaceHolder 2"/>
          <p:cNvSpPr>
            <a:spLocks noGrp="1"/>
          </p:cNvSpPr>
          <p:nvPr>
            <p:ph type="body"/>
          </p:nvPr>
        </p:nvSpPr>
        <p:spPr>
          <a:xfrm>
            <a:off x="1103986" y="3477726"/>
            <a:ext cx="8831363" cy="329455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37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4790774" cy="3658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372" name="PlaceHolder 4"/>
          <p:cNvSpPr>
            <a:spLocks noGrp="1"/>
          </p:cNvSpPr>
          <p:nvPr>
            <p:ph type="dt" idx="28"/>
          </p:nvPr>
        </p:nvSpPr>
        <p:spPr>
          <a:xfrm>
            <a:off x="6248561" y="0"/>
            <a:ext cx="4790774" cy="3658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73" name="PlaceHolder 5"/>
          <p:cNvSpPr>
            <a:spLocks noGrp="1"/>
          </p:cNvSpPr>
          <p:nvPr>
            <p:ph type="ftr" idx="29"/>
          </p:nvPr>
        </p:nvSpPr>
        <p:spPr>
          <a:xfrm>
            <a:off x="0" y="6955699"/>
            <a:ext cx="4790774" cy="3658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374" name="PlaceHolder 6"/>
          <p:cNvSpPr>
            <a:spLocks noGrp="1"/>
          </p:cNvSpPr>
          <p:nvPr>
            <p:ph type="sldNum" idx="30"/>
          </p:nvPr>
        </p:nvSpPr>
        <p:spPr>
          <a:xfrm>
            <a:off x="6248561" y="6955699"/>
            <a:ext cx="4790774" cy="36584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11407A20-F1A6-4B5E-A69D-A4EF6B0AE07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142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398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399" name="PlaceHolder 3"/>
          <p:cNvSpPr>
            <a:spLocks noGrp="1"/>
          </p:cNvSpPr>
          <p:nvPr>
            <p:ph type="sldNum" idx="89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C10C19B-A61A-4AA0-B45A-5459BA5EF980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079750" y="557213"/>
            <a:ext cx="4879975" cy="2744787"/>
          </a:xfrm>
          <a:prstGeom prst="rect">
            <a:avLst/>
          </a:prstGeom>
          <a:ln w="0">
            <a:noFill/>
          </a:ln>
        </p:spPr>
      </p:sp>
      <p:sp>
        <p:nvSpPr>
          <p:cNvPr id="1479" name="PlaceHolder 2"/>
          <p:cNvSpPr>
            <a:spLocks noGrp="1"/>
          </p:cNvSpPr>
          <p:nvPr>
            <p:ph type="body"/>
          </p:nvPr>
        </p:nvSpPr>
        <p:spPr>
          <a:xfrm>
            <a:off x="1103986" y="3477726"/>
            <a:ext cx="8830837" cy="32943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80" name="PlaceHolder 3"/>
          <p:cNvSpPr>
            <a:spLocks noGrp="1"/>
          </p:cNvSpPr>
          <p:nvPr>
            <p:ph type="sldNum" idx="115"/>
          </p:nvPr>
        </p:nvSpPr>
        <p:spPr>
          <a:xfrm>
            <a:off x="6248561" y="6955699"/>
            <a:ext cx="4790248" cy="36559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3988A8B5-AC26-4294-A0B7-DB511CA6122F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12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82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83" name="PlaceHolder 3"/>
          <p:cNvSpPr>
            <a:spLocks noGrp="1"/>
          </p:cNvSpPr>
          <p:nvPr>
            <p:ph type="sldNum" idx="116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EE5BF39A-5761-4B58-B5C0-7E3B8E70719D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73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74" name="PlaceHolder 3"/>
          <p:cNvSpPr>
            <a:spLocks noGrp="1"/>
          </p:cNvSpPr>
          <p:nvPr>
            <p:ph type="sldNum" idx="113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76BFCE0-A513-4E17-B003-12ACD5C68210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73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 dirty="0">
              <a:latin typeface="XO Oriel"/>
            </a:endParaRPr>
          </a:p>
        </p:txBody>
      </p:sp>
      <p:sp>
        <p:nvSpPr>
          <p:cNvPr id="1474" name="PlaceHolder 3"/>
          <p:cNvSpPr>
            <a:spLocks noGrp="1"/>
          </p:cNvSpPr>
          <p:nvPr>
            <p:ph type="sldNum" idx="113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76BFCE0-A513-4E17-B003-12ACD5C68210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6119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88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89" name="PlaceHolder 3"/>
          <p:cNvSpPr>
            <a:spLocks noGrp="1"/>
          </p:cNvSpPr>
          <p:nvPr>
            <p:ph type="sldNum" idx="118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4E782C2-44BE-4C1A-9544-9EEC029DA967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520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521" name="PlaceHolder 3"/>
          <p:cNvSpPr>
            <a:spLocks noGrp="1"/>
          </p:cNvSpPr>
          <p:nvPr>
            <p:ph type="sldNum" idx="130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513EC08-C227-4A99-869B-4B1CF6CD8196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28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29" name="PlaceHolder 3"/>
          <p:cNvSpPr>
            <a:spLocks noGrp="1"/>
          </p:cNvSpPr>
          <p:nvPr>
            <p:ph type="sldNum" idx="98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7319B34B-C903-4275-96AD-C3781DE5463F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18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014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538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539" name="PlaceHolder 3"/>
          <p:cNvSpPr>
            <a:spLocks noGrp="1"/>
          </p:cNvSpPr>
          <p:nvPr>
            <p:ph type="sldNum" idx="136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FCFD959-3B4E-46DF-A40A-87249615F538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538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539" name="PlaceHolder 3"/>
          <p:cNvSpPr>
            <a:spLocks noGrp="1"/>
          </p:cNvSpPr>
          <p:nvPr>
            <p:ph type="sldNum" idx="136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FCFD959-3B4E-46DF-A40A-87249615F538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20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45161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58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59" name="PlaceHolder 3"/>
          <p:cNvSpPr>
            <a:spLocks noGrp="1"/>
          </p:cNvSpPr>
          <p:nvPr>
            <p:ph type="sldNum" idx="108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E1C4DA8-1782-4158-9D07-7E44C1FE2F70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857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01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02" name="PlaceHolder 3"/>
          <p:cNvSpPr>
            <a:spLocks noGrp="1"/>
          </p:cNvSpPr>
          <p:nvPr>
            <p:ph type="sldNum" idx="90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FA502056-7D34-4DAB-936C-9C2F0DFDA932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58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59" name="PlaceHolder 3"/>
          <p:cNvSpPr>
            <a:spLocks noGrp="1"/>
          </p:cNvSpPr>
          <p:nvPr>
            <p:ph type="sldNum" idx="108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E1C4DA8-1782-4158-9D07-7E44C1FE2F70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22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54742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58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59" name="PlaceHolder 3"/>
          <p:cNvSpPr>
            <a:spLocks noGrp="1"/>
          </p:cNvSpPr>
          <p:nvPr>
            <p:ph type="sldNum" idx="108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E1C4DA8-1782-4158-9D07-7E44C1FE2F70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23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8660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04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05" name="PlaceHolder 3"/>
          <p:cNvSpPr>
            <a:spLocks noGrp="1"/>
          </p:cNvSpPr>
          <p:nvPr>
            <p:ph type="sldNum" idx="91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F9DA42E-7CA1-469F-B761-EBF036CDDA19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4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07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08" name="PlaceHolder 3"/>
          <p:cNvSpPr>
            <a:spLocks noGrp="1"/>
          </p:cNvSpPr>
          <p:nvPr>
            <p:ph type="sldNum" idx="92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B3ACD8C-5EEA-4FB5-AC25-F6A2CA299590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398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399" name="PlaceHolder 3"/>
          <p:cNvSpPr>
            <a:spLocks noGrp="1"/>
          </p:cNvSpPr>
          <p:nvPr>
            <p:ph type="sldNum" idx="89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9C10C19B-A61A-4AA0-B45A-5459BA5EF980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49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50" name="PlaceHolder 3"/>
          <p:cNvSpPr>
            <a:spLocks noGrp="1"/>
          </p:cNvSpPr>
          <p:nvPr>
            <p:ph type="sldNum" idx="105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6865879E-120C-4AD5-8FF6-2D5909E3DD77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7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49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50" name="PlaceHolder 3"/>
          <p:cNvSpPr>
            <a:spLocks noGrp="1"/>
          </p:cNvSpPr>
          <p:nvPr>
            <p:ph type="sldNum" idx="105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6865879E-120C-4AD5-8FF6-2D5909E3DD77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8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58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59" name="PlaceHolder 3"/>
          <p:cNvSpPr>
            <a:spLocks noGrp="1"/>
          </p:cNvSpPr>
          <p:nvPr>
            <p:ph type="sldNum" idx="108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E1C4DA8-1782-4158-9D07-7E44C1FE2F70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9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ln w="0">
            <a:noFill/>
          </a:ln>
        </p:spPr>
      </p:sp>
      <p:sp>
        <p:nvSpPr>
          <p:cNvPr id="1461" name="PlaceHolder 2"/>
          <p:cNvSpPr>
            <a:spLocks noGrp="1"/>
          </p:cNvSpPr>
          <p:nvPr>
            <p:ph type="body"/>
          </p:nvPr>
        </p:nvSpPr>
        <p:spPr>
          <a:xfrm>
            <a:off x="992010" y="3228736"/>
            <a:ext cx="7941340" cy="30586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t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1462" name="PlaceHolder 3"/>
          <p:cNvSpPr>
            <a:spLocks noGrp="1"/>
          </p:cNvSpPr>
          <p:nvPr>
            <p:ph type="sldNum" idx="109"/>
          </p:nvPr>
        </p:nvSpPr>
        <p:spPr>
          <a:xfrm>
            <a:off x="5621917" y="6456240"/>
            <a:ext cx="4301340" cy="33971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Calibri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7A47BD63-CE68-4121-A828-D25960B006D0}" type="slidenum">
              <a:rPr lang="ru-RU" sz="1200" b="0" strike="noStrike" spc="-1">
                <a:solidFill>
                  <a:srgbClr val="000000"/>
                </a:solidFill>
                <a:latin typeface="Calibri"/>
                <a:ea typeface="+mn-ea"/>
              </a:rPr>
              <a:t>10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48C67FC-F20C-47D7-9DA8-5A398721A8D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CB91169-E414-46EB-951E-E9B7CB1EE1B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8BC278B-41E2-45A7-A54F-0BBC5ECE3C18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F6AA862-7186-48C4-8FB4-949749C7091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BCFC7CC-B05C-425A-AC0A-2C238E4FE72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A984C8A-7705-412F-8FBF-C124B890F2F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009EE9D-7FB8-4811-A3AE-A64922E5641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8502266-4A9B-493E-A5CD-D7E76B83A400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DFB70C6-F469-4E65-B854-4DC3CC69328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1680" cy="51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8BC9E66-AAA2-438A-8817-31DB43BDF24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D6AE278-2C38-4253-9E87-2518F38277A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9AB8CC0-0B7A-4E0F-8C51-6D60523E62EE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46C9FF2-6363-4818-80A1-27F4AE688FD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76DC942-5309-40A8-B6AB-7E32C251785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A476183-8B07-4570-96BA-A520C9A720A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890A9FE-BBFE-42FA-9ABC-ECA38D08A8E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6E52873-B76F-4555-8691-CDBB3600570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4BC1AA1B-133C-4FCC-A7E0-089D9AEEC2A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ADD37FBF-2D30-4524-BDF7-4B96F2F1949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21241DF8-F4A8-4985-9BCB-9E0AA92C2B9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5ADCC555-B00C-4128-8184-C2D2449C3FD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302EF075-C895-4AD1-88B0-BC76F1850A31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CC0A634-17D6-4594-8E37-BD1AB0EFD0C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1680" cy="51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D460F3C4-E1C7-4FD5-9033-60FB9FE9A0E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E88DAB0C-BDA5-47BE-886C-92F4D13110F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4B7B9ECD-A97C-4FD1-B8FE-EEE320FA082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4DC489B1-A0F2-4ECB-8D00-654D6D69A9E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E8A1A518-707C-4C15-8CE6-759513140F3E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D003EF7B-2856-4056-989A-26BAE7B55F8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4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F8520FAB-0512-4C4A-8B70-C20AED58CDC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2FBA212-D92C-4F7E-BB23-419A0D5561C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4CE45D-0290-4C6D-99BD-AE1D8AE8A43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1597680"/>
            <a:ext cx="7771680" cy="5109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4525E76-24E2-4ADD-BF65-BB333643630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F4B3D12-991E-4C80-8552-7B460E378B7D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862B779-CC4A-4712-8BD0-D9E202FC7B0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825606-6E47-43C4-BD96-E59B4E07C4E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1680" cy="1101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numCol="1" spcCol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898989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4763224-AFAF-467F-B3CD-E3801127A7E2}" type="slidenum">
              <a:rPr lang="ru-RU" sz="900" b="0" strike="noStrike" spc="-1">
                <a:solidFill>
                  <a:srgbClr val="898989"/>
                </a:solidFill>
                <a:latin typeface="Calibri"/>
                <a:ea typeface="DejaVu San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ftr" idx="7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ldNum" idx="8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898989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50AA3ED-273D-498E-AF56-04B31568EA94}" type="slidenum">
              <a:rPr lang="ru-RU" sz="900" b="0" strike="noStrike" spc="-1">
                <a:solidFill>
                  <a:srgbClr val="898989"/>
                </a:solidFill>
                <a:latin typeface="Calibri"/>
                <a:ea typeface="DejaVu San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dt" idx="9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685800" y="1597680"/>
            <a:ext cx="7772040" cy="1102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Arial"/>
                <a:ea typeface="DejaVu Sans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dt" idx="19"/>
          </p:nvPr>
        </p:nvSpPr>
        <p:spPr>
          <a:xfrm>
            <a:off x="45720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248" name="PlaceHolder 3"/>
          <p:cNvSpPr>
            <a:spLocks noGrp="1"/>
          </p:cNvSpPr>
          <p:nvPr>
            <p:ph type="ftr" idx="20"/>
          </p:nvPr>
        </p:nvSpPr>
        <p:spPr>
          <a:xfrm>
            <a:off x="3124080" y="4767120"/>
            <a:ext cx="289476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49" name="PlaceHolder 4"/>
          <p:cNvSpPr>
            <a:spLocks noGrp="1"/>
          </p:cNvSpPr>
          <p:nvPr>
            <p:ph type="sldNum" idx="21"/>
          </p:nvPr>
        </p:nvSpPr>
        <p:spPr>
          <a:xfrm>
            <a:off x="6553080" y="47671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lang="ru-RU" sz="900" b="0" strike="noStrike" spc="-1">
                <a:solidFill>
                  <a:srgbClr val="898989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49D5976-7AEF-47D2-BC78-937A75AAC3FD}" type="slidenum">
              <a:rPr lang="ru-RU" sz="900" b="0" strike="noStrike" spc="-1">
                <a:solidFill>
                  <a:srgbClr val="898989"/>
                </a:solidFill>
                <a:latin typeface="Calibri"/>
                <a:ea typeface="DejaVu Sans"/>
              </a:rPr>
              <a:t>‹#›</a:t>
            </a:fld>
            <a:endParaRPr lang="ru-RU" sz="900" b="0" strike="noStrike" spc="-1">
              <a:latin typeface="Times New Roman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2"/>
          <p:cNvPicPr/>
          <p:nvPr/>
        </p:nvPicPr>
        <p:blipFill>
          <a:blip r:embed="rId3"/>
          <a:stretch/>
        </p:blipFill>
        <p:spPr>
          <a:xfrm>
            <a:off x="292680" y="173160"/>
            <a:ext cx="615240" cy="774720"/>
          </a:xfrm>
          <a:prstGeom prst="rect">
            <a:avLst/>
          </a:prstGeom>
          <a:ln w="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00300" y="1491550"/>
            <a:ext cx="836294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spc="-1" dirty="0">
                <a:latin typeface="Times New Roman"/>
              </a:rPr>
              <a:t>Организация деятельности </a:t>
            </a:r>
            <a:r>
              <a:rPr lang="ru-RU" sz="2800" spc="-1" dirty="0" smtClean="0">
                <a:latin typeface="Times New Roman"/>
              </a:rPr>
              <a:t>советника директора </a:t>
            </a:r>
            <a:r>
              <a:rPr lang="ru-RU" sz="2800" spc="-1" dirty="0">
                <a:latin typeface="Times New Roman"/>
              </a:rPr>
              <a:t>по воспитанию и взаимодействию с детскими общественными объединениями</a:t>
            </a:r>
          </a:p>
          <a:p>
            <a:endParaRPr lang="ru-RU" b="1" spc="-1" dirty="0">
              <a:solidFill>
                <a:srgbClr val="A88000"/>
              </a:solidFill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71725" y="4396502"/>
            <a:ext cx="45720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  <a:spcBef>
                <a:spcPts val="601"/>
              </a:spcBef>
              <a:buNone/>
              <a:tabLst>
                <a:tab pos="0" algn="l"/>
                <a:tab pos="685440" algn="l"/>
                <a:tab pos="1371240" algn="l"/>
                <a:tab pos="2056680" algn="l"/>
                <a:tab pos="2742480" algn="l"/>
                <a:tab pos="3427920" algn="l"/>
                <a:tab pos="4113720" algn="l"/>
                <a:tab pos="4799160" algn="l"/>
                <a:tab pos="5484600" algn="l"/>
                <a:tab pos="6170400" algn="l"/>
                <a:tab pos="6855840" algn="l"/>
                <a:tab pos="7541640" algn="l"/>
              </a:tabLst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</a:rPr>
              <a:t>г. Тверь </a:t>
            </a:r>
          </a:p>
          <a:p>
            <a:pPr algn="ctr">
              <a:lnSpc>
                <a:spcPts val="1800"/>
              </a:lnSpc>
              <a:spcBef>
                <a:spcPts val="601"/>
              </a:spcBef>
              <a:buNone/>
              <a:tabLst>
                <a:tab pos="0" algn="l"/>
                <a:tab pos="685440" algn="l"/>
                <a:tab pos="1371240" algn="l"/>
                <a:tab pos="2056680" algn="l"/>
                <a:tab pos="2742480" algn="l"/>
                <a:tab pos="3427920" algn="l"/>
                <a:tab pos="4113720" algn="l"/>
                <a:tab pos="4799160" algn="l"/>
                <a:tab pos="5484600" algn="l"/>
                <a:tab pos="6170400" algn="l"/>
                <a:tab pos="6855840" algn="l"/>
                <a:tab pos="7541640" algn="l"/>
              </a:tabLst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</a:rPr>
              <a:t>06 апреля 2023</a:t>
            </a:r>
            <a:endParaRPr lang="ru-RU" b="1" spc="-1" dirty="0">
              <a:solidFill>
                <a:srgbClr val="A88000"/>
              </a:solidFill>
              <a:latin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6325" y="23735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A88000"/>
                </a:solidFill>
                <a:latin typeface="Times New Roman"/>
              </a:rPr>
              <a:t>МИНИСТЕРСТВО ОБРАЗОВАНИЯ </a:t>
            </a:r>
            <a:endParaRPr lang="ru-RU" spc="-1" dirty="0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A88000"/>
                </a:solidFill>
                <a:latin typeface="Times New Roman"/>
              </a:rPr>
              <a:t>ТВЕРСКОЙ ОБЛАСТИ</a:t>
            </a:r>
            <a:endParaRPr lang="ru-RU" spc="-1" dirty="0">
              <a:latin typeface="XO Orie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2700" y="3381375"/>
            <a:ext cx="4210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Ю.В. Давыдова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Министра образования Тверской области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14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Rectangle 3"/>
          <p:cNvSpPr/>
          <p:nvPr/>
        </p:nvSpPr>
        <p:spPr>
          <a:xfrm>
            <a:off x="1018800" y="176040"/>
            <a:ext cx="8024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53" name="Рисунок 12"/>
          <p:cNvPicPr/>
          <p:nvPr/>
        </p:nvPicPr>
        <p:blipFill>
          <a:blip r:embed="rId3"/>
          <a:stretch/>
        </p:blipFill>
        <p:spPr>
          <a:xfrm>
            <a:off x="292680" y="173160"/>
            <a:ext cx="719280" cy="906120"/>
          </a:xfrm>
          <a:prstGeom prst="rect">
            <a:avLst/>
          </a:prstGeom>
          <a:ln w="0">
            <a:noFill/>
          </a:ln>
        </p:spPr>
      </p:pic>
      <p:sp>
        <p:nvSpPr>
          <p:cNvPr id="755" name="Rectangle 3"/>
          <p:cNvSpPr/>
          <p:nvPr/>
        </p:nvSpPr>
        <p:spPr>
          <a:xfrm>
            <a:off x="1011960" y="251820"/>
            <a:ext cx="8024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8960" tIns="24480" rIns="48960" bIns="2448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cap="all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Распределение субсидии общеобразовательным организациям Тверской области 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761" name="Номер слайда 3"/>
          <p:cNvSpPr/>
          <p:nvPr/>
        </p:nvSpPr>
        <p:spPr>
          <a:xfrm>
            <a:off x="6909840" y="4765740"/>
            <a:ext cx="213300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numCol="1" spcCol="0" anchor="ctr">
            <a:noAutofit/>
          </a:bodyPr>
          <a:lstStyle/>
          <a:p>
            <a:pPr algn="r">
              <a:lnSpc>
                <a:spcPct val="100000"/>
              </a:lnSpc>
              <a:buNone/>
            </a:pPr>
            <a:r>
              <a:rPr lang="ru-RU" sz="1400" b="0" strike="noStrike" spc="-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400" b="0" strike="noStrike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1960" y="149679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Определяемый размер ставки в зависимости от численности обучающихся: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25 до 100 обучающихся – 0,25 ставки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101 до 800 обучающихся – 0,5 ставки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801 до 1500 обучающихся – 1 ставка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1500 – 1,5 ставки</a:t>
            </a:r>
          </a:p>
        </p:txBody>
      </p:sp>
      <p:sp>
        <p:nvSpPr>
          <p:cNvPr id="3" name="Овал 2"/>
          <p:cNvSpPr/>
          <p:nvPr/>
        </p:nvSpPr>
        <p:spPr>
          <a:xfrm>
            <a:off x="6067425" y="1553190"/>
            <a:ext cx="2676525" cy="1104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279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01.09.2023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067425" y="3254216"/>
            <a:ext cx="2676525" cy="11049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01.01.2024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91F9DF-B121-47B1-936A-16DCF12BE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26" b="96796" l="5469" r="91328">
                        <a14:foregroundMark x1="8672" y1="61768" x2="8672" y2="61768"/>
                        <a14:foregroundMark x1="5469" y1="63646" x2="5469" y2="63646"/>
                        <a14:foregroundMark x1="14531" y1="90718" x2="14531" y2="90718"/>
                        <a14:foregroundMark x1="15547" y1="95249" x2="15547" y2="95249"/>
                        <a14:foregroundMark x1="20156" y1="95912" x2="20156" y2="95912"/>
                        <a14:foregroundMark x1="24844" y1="96796" x2="24844" y2="96796"/>
                        <a14:foregroundMark x1="19141" y1="96354" x2="19141" y2="96354"/>
                        <a14:foregroundMark x1="28047" y1="96796" x2="28047" y2="96796"/>
                        <a14:foregroundMark x1="90703" y1="54254" x2="90703" y2="54254"/>
                        <a14:foregroundMark x1="91094" y1="62099" x2="91094" y2="62099"/>
                        <a14:foregroundMark x1="91484" y1="46188" x2="91484" y2="46188"/>
                        <a14:foregroundMark x1="74922" y1="6188" x2="74922" y2="6188"/>
                        <a14:foregroundMark x1="76328" y1="1326" x2="76328" y2="1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87" y="33017"/>
            <a:ext cx="6858000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DA6D98-EE64-4A22-937F-600A074CBA7A}"/>
              </a:ext>
            </a:extLst>
          </p:cNvPr>
          <p:cNvSpPr txBox="1"/>
          <p:nvPr/>
        </p:nvSpPr>
        <p:spPr>
          <a:xfrm>
            <a:off x="2460570" y="3123215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B2C8E7-840B-49F7-BEE3-92A6BAD6B956}"/>
              </a:ext>
            </a:extLst>
          </p:cNvPr>
          <p:cNvSpPr txBox="1"/>
          <p:nvPr/>
        </p:nvSpPr>
        <p:spPr>
          <a:xfrm>
            <a:off x="6080070" y="1899781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D5B461-0553-47D8-8BD6-03275DC89514}"/>
              </a:ext>
            </a:extLst>
          </p:cNvPr>
          <p:cNvSpPr txBox="1"/>
          <p:nvPr/>
        </p:nvSpPr>
        <p:spPr>
          <a:xfrm>
            <a:off x="3328403" y="4482115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50" dirty="0">
              <a:latin typeface="Bahnschrift Condensed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161C77-FBA7-4551-A550-23D4A640C518}"/>
              </a:ext>
            </a:extLst>
          </p:cNvPr>
          <p:cNvSpPr txBox="1"/>
          <p:nvPr/>
        </p:nvSpPr>
        <p:spPr>
          <a:xfrm>
            <a:off x="4076087" y="1534731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036BD7-10DE-4E24-9625-7D88D528BC9E}"/>
              </a:ext>
            </a:extLst>
          </p:cNvPr>
          <p:cNvSpPr txBox="1"/>
          <p:nvPr/>
        </p:nvSpPr>
        <p:spPr>
          <a:xfrm>
            <a:off x="6380637" y="250461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F0A20E-248B-43FE-AE95-899039AAD32F}"/>
              </a:ext>
            </a:extLst>
          </p:cNvPr>
          <p:cNvSpPr txBox="1"/>
          <p:nvPr/>
        </p:nvSpPr>
        <p:spPr>
          <a:xfrm>
            <a:off x="4276668" y="2208462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13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146E69-0016-4E4A-8010-4DBAD2060A45}"/>
              </a:ext>
            </a:extLst>
          </p:cNvPr>
          <p:cNvSpPr txBox="1"/>
          <p:nvPr/>
        </p:nvSpPr>
        <p:spPr>
          <a:xfrm>
            <a:off x="2694406" y="4343616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95EFED-CC19-43A1-874C-C162C789C0F2}"/>
              </a:ext>
            </a:extLst>
          </p:cNvPr>
          <p:cNvSpPr txBox="1"/>
          <p:nvPr/>
        </p:nvSpPr>
        <p:spPr>
          <a:xfrm>
            <a:off x="2293242" y="4125377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3E1FB7-E743-4307-90A4-F7724BD29648}"/>
              </a:ext>
            </a:extLst>
          </p:cNvPr>
          <p:cNvSpPr txBox="1"/>
          <p:nvPr/>
        </p:nvSpPr>
        <p:spPr>
          <a:xfrm>
            <a:off x="5046134" y="3986878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B4D0063-B858-432D-9DDF-7756A97560C6}"/>
              </a:ext>
            </a:extLst>
          </p:cNvPr>
          <p:cNvSpPr txBox="1"/>
          <p:nvPr/>
        </p:nvSpPr>
        <p:spPr>
          <a:xfrm>
            <a:off x="5525504" y="3423428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11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609633-8C3E-4DA7-9DAE-86D172889C52}"/>
              </a:ext>
            </a:extLst>
          </p:cNvPr>
          <p:cNvSpPr txBox="1"/>
          <p:nvPr/>
        </p:nvSpPr>
        <p:spPr>
          <a:xfrm>
            <a:off x="7252704" y="2691415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D680D0-5716-4D28-B29E-37CDB5BC057C}"/>
              </a:ext>
            </a:extLst>
          </p:cNvPr>
          <p:cNvSpPr txBox="1"/>
          <p:nvPr/>
        </p:nvSpPr>
        <p:spPr>
          <a:xfrm>
            <a:off x="6918270" y="2038281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F881F15-9B6A-458F-92D9-26BAB8209267}"/>
              </a:ext>
            </a:extLst>
          </p:cNvPr>
          <p:cNvSpPr txBox="1"/>
          <p:nvPr/>
        </p:nvSpPr>
        <p:spPr>
          <a:xfrm>
            <a:off x="6611463" y="2865608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40764D-76CC-4612-BEBF-865166C05730}"/>
              </a:ext>
            </a:extLst>
          </p:cNvPr>
          <p:cNvSpPr txBox="1"/>
          <p:nvPr/>
        </p:nvSpPr>
        <p:spPr>
          <a:xfrm>
            <a:off x="6389712" y="3123215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19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0133E2-E162-4D13-813C-D32F4F66241C}"/>
              </a:ext>
            </a:extLst>
          </p:cNvPr>
          <p:cNvSpPr txBox="1"/>
          <p:nvPr/>
        </p:nvSpPr>
        <p:spPr>
          <a:xfrm>
            <a:off x="6573360" y="897478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E543E4-D912-4CF4-82B2-06C6FAFABC2E}"/>
              </a:ext>
            </a:extLst>
          </p:cNvPr>
          <p:cNvSpPr txBox="1"/>
          <p:nvPr/>
        </p:nvSpPr>
        <p:spPr>
          <a:xfrm>
            <a:off x="4224558" y="2862285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DF25C9B-A42B-4152-A9ED-AE64382062EC}"/>
              </a:ext>
            </a:extLst>
          </p:cNvPr>
          <p:cNvSpPr txBox="1"/>
          <p:nvPr/>
        </p:nvSpPr>
        <p:spPr>
          <a:xfrm>
            <a:off x="5324922" y="741124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9515F5-53A9-48EE-BED8-63E166005A08}"/>
              </a:ext>
            </a:extLst>
          </p:cNvPr>
          <p:cNvSpPr txBox="1"/>
          <p:nvPr/>
        </p:nvSpPr>
        <p:spPr>
          <a:xfrm>
            <a:off x="5370375" y="2142913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A2E927-A38A-4E17-97D2-22837D328419}"/>
              </a:ext>
            </a:extLst>
          </p:cNvPr>
          <p:cNvSpPr txBox="1"/>
          <p:nvPr/>
        </p:nvSpPr>
        <p:spPr>
          <a:xfrm>
            <a:off x="5539817" y="1746193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AEA3EC-EC8D-4799-886E-F842D58CF8E4}"/>
              </a:ext>
            </a:extLst>
          </p:cNvPr>
          <p:cNvSpPr txBox="1"/>
          <p:nvPr/>
        </p:nvSpPr>
        <p:spPr>
          <a:xfrm>
            <a:off x="6139945" y="1075121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5B36AB-520D-424A-847C-C61271846997}"/>
              </a:ext>
            </a:extLst>
          </p:cNvPr>
          <p:cNvSpPr txBox="1"/>
          <p:nvPr/>
        </p:nvSpPr>
        <p:spPr>
          <a:xfrm>
            <a:off x="3095570" y="3814127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8D5731-45B3-4C5D-9041-9280B4056E53}"/>
              </a:ext>
            </a:extLst>
          </p:cNvPr>
          <p:cNvSpPr txBox="1"/>
          <p:nvPr/>
        </p:nvSpPr>
        <p:spPr>
          <a:xfrm>
            <a:off x="3696704" y="3835572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409B9EC-DC74-472B-9CF6-ABC37CF87B28}"/>
              </a:ext>
            </a:extLst>
          </p:cNvPr>
          <p:cNvSpPr txBox="1"/>
          <p:nvPr/>
        </p:nvSpPr>
        <p:spPr>
          <a:xfrm>
            <a:off x="3495119" y="2740864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6902E5-49D1-4CDA-A5CA-D63587843317}"/>
              </a:ext>
            </a:extLst>
          </p:cNvPr>
          <p:cNvSpPr txBox="1"/>
          <p:nvPr/>
        </p:nvSpPr>
        <p:spPr>
          <a:xfrm>
            <a:off x="2894988" y="2694479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8F3B95-DC5B-458C-9863-CA8A15957616}"/>
              </a:ext>
            </a:extLst>
          </p:cNvPr>
          <p:cNvSpPr txBox="1"/>
          <p:nvPr/>
        </p:nvSpPr>
        <p:spPr>
          <a:xfrm>
            <a:off x="5923134" y="2454726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E13160-8410-4152-95DC-3C33173F9DAA}"/>
              </a:ext>
            </a:extLst>
          </p:cNvPr>
          <p:cNvSpPr txBox="1"/>
          <p:nvPr/>
        </p:nvSpPr>
        <p:spPr>
          <a:xfrm>
            <a:off x="4286750" y="3952627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15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477E3B1-41A9-40F7-9CD9-2F31FF7274A8}"/>
              </a:ext>
            </a:extLst>
          </p:cNvPr>
          <p:cNvSpPr txBox="1"/>
          <p:nvPr/>
        </p:nvSpPr>
        <p:spPr>
          <a:xfrm>
            <a:off x="6166437" y="491675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FFD04BA-9427-48D3-B570-88E6E32832B2}"/>
              </a:ext>
            </a:extLst>
          </p:cNvPr>
          <p:cNvSpPr txBox="1"/>
          <p:nvPr/>
        </p:nvSpPr>
        <p:spPr>
          <a:xfrm>
            <a:off x="3618498" y="3363079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D1425A8-7DE5-4423-B816-D5A4B08E4EE4}"/>
              </a:ext>
            </a:extLst>
          </p:cNvPr>
          <p:cNvSpPr txBox="1"/>
          <p:nvPr/>
        </p:nvSpPr>
        <p:spPr>
          <a:xfrm>
            <a:off x="6588288" y="1445395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AEE5669-C094-4E4A-8942-2255DCB1627A}"/>
              </a:ext>
            </a:extLst>
          </p:cNvPr>
          <p:cNvSpPr txBox="1"/>
          <p:nvPr/>
        </p:nvSpPr>
        <p:spPr>
          <a:xfrm>
            <a:off x="6530021" y="1946764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CD6239-A19C-4744-801F-1C2A3127E5BC}"/>
              </a:ext>
            </a:extLst>
          </p:cNvPr>
          <p:cNvSpPr txBox="1"/>
          <p:nvPr/>
        </p:nvSpPr>
        <p:spPr>
          <a:xfrm>
            <a:off x="5061844" y="1985251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36F1FB3-E5F8-4D0D-BFEA-4C65EA73BA17}"/>
              </a:ext>
            </a:extLst>
          </p:cNvPr>
          <p:cNvSpPr txBox="1"/>
          <p:nvPr/>
        </p:nvSpPr>
        <p:spPr>
          <a:xfrm>
            <a:off x="5025969" y="3465762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7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ED30DE-3FFA-4405-AAAF-44403FB77148}"/>
              </a:ext>
            </a:extLst>
          </p:cNvPr>
          <p:cNvSpPr txBox="1"/>
          <p:nvPr/>
        </p:nvSpPr>
        <p:spPr>
          <a:xfrm>
            <a:off x="4825387" y="3224579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3DBFFD-E729-4FAF-A1B9-43328559A4EA}"/>
              </a:ext>
            </a:extLst>
          </p:cNvPr>
          <p:cNvSpPr txBox="1"/>
          <p:nvPr/>
        </p:nvSpPr>
        <p:spPr>
          <a:xfrm>
            <a:off x="2049328" y="3267997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CA702C-46DE-4517-8112-BE4DB6415FC5}"/>
              </a:ext>
            </a:extLst>
          </p:cNvPr>
          <p:cNvSpPr txBox="1"/>
          <p:nvPr/>
        </p:nvSpPr>
        <p:spPr>
          <a:xfrm>
            <a:off x="3911206" y="2142715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96D37B6-F9AD-4432-A9AA-1D09E777CEA8}"/>
              </a:ext>
            </a:extLst>
          </p:cNvPr>
          <p:cNvSpPr txBox="1"/>
          <p:nvPr/>
        </p:nvSpPr>
        <p:spPr>
          <a:xfrm>
            <a:off x="6858191" y="3425837"/>
            <a:ext cx="5213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48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D17F12E-3FBF-425A-9D56-3D42312E8026}"/>
              </a:ext>
            </a:extLst>
          </p:cNvPr>
          <p:cNvCxnSpPr>
            <a:stCxn id="48" idx="1"/>
          </p:cNvCxnSpPr>
          <p:nvPr/>
        </p:nvCxnSpPr>
        <p:spPr>
          <a:xfrm flipH="1" flipV="1">
            <a:off x="5771539" y="3139284"/>
            <a:ext cx="1086652" cy="4250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28E8A037-4169-44FA-A3DD-76FF4AB0B26F}"/>
              </a:ext>
            </a:extLst>
          </p:cNvPr>
          <p:cNvSpPr txBox="1"/>
          <p:nvPr/>
        </p:nvSpPr>
        <p:spPr>
          <a:xfrm>
            <a:off x="4797827" y="2719637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7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18A56D-C473-4D88-9BAA-5DE8AFC5E36A}"/>
              </a:ext>
            </a:extLst>
          </p:cNvPr>
          <p:cNvSpPr txBox="1"/>
          <p:nvPr/>
        </p:nvSpPr>
        <p:spPr>
          <a:xfrm>
            <a:off x="4913477" y="1505374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9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28F4EB4-43A9-439F-A656-57AC263AFCD4}"/>
              </a:ext>
            </a:extLst>
          </p:cNvPr>
          <p:cNvSpPr txBox="1"/>
          <p:nvPr/>
        </p:nvSpPr>
        <p:spPr>
          <a:xfrm>
            <a:off x="4265186" y="1035977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AC1C230-CACC-4C33-AB53-DAE383124E79}"/>
              </a:ext>
            </a:extLst>
          </p:cNvPr>
          <p:cNvSpPr txBox="1"/>
          <p:nvPr/>
        </p:nvSpPr>
        <p:spPr>
          <a:xfrm>
            <a:off x="2924008" y="1713331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solidFill>
                  <a:schemeClr val="bg1"/>
                </a:solidFill>
                <a:latin typeface="Bahnschrift Condensed" panose="020B0502040204020203" pitchFamily="34" charset="0"/>
              </a:rPr>
              <a:t>1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43BB41F-52FE-454E-A37E-F857EB6B28E7}"/>
              </a:ext>
            </a:extLst>
          </p:cNvPr>
          <p:cNvCxnSpPr>
            <a:stCxn id="54" idx="2"/>
          </p:cNvCxnSpPr>
          <p:nvPr/>
        </p:nvCxnSpPr>
        <p:spPr>
          <a:xfrm>
            <a:off x="3124590" y="1990330"/>
            <a:ext cx="442384" cy="429385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DCFEDFA-ABE1-484C-90D7-29297F92F3FF}"/>
              </a:ext>
            </a:extLst>
          </p:cNvPr>
          <p:cNvSpPr txBox="1"/>
          <p:nvPr/>
        </p:nvSpPr>
        <p:spPr>
          <a:xfrm>
            <a:off x="6164868" y="3814127"/>
            <a:ext cx="2886123" cy="1200329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образовательных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– участников проекта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1.09.2023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4AFF03-CE34-4E6D-8BAD-41E6A07BBBAE}"/>
              </a:ext>
            </a:extLst>
          </p:cNvPr>
          <p:cNvSpPr txBox="1"/>
          <p:nvPr/>
        </p:nvSpPr>
        <p:spPr>
          <a:xfrm>
            <a:off x="3444819" y="4489536"/>
            <a:ext cx="40116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50" dirty="0">
                <a:latin typeface="Bahnschrift Condensed" panose="020B0502040204020203" pitchFamily="34" charset="0"/>
              </a:rPr>
              <a:t>2</a:t>
            </a:r>
          </a:p>
        </p:txBody>
      </p:sp>
      <p:pic>
        <p:nvPicPr>
          <p:cNvPr id="59" name="Рисунок 12"/>
          <p:cNvPicPr/>
          <p:nvPr/>
        </p:nvPicPr>
        <p:blipFill>
          <a:blip r:embed="rId4"/>
          <a:stretch/>
        </p:blipFill>
        <p:spPr>
          <a:xfrm>
            <a:off x="292680" y="173160"/>
            <a:ext cx="719280" cy="906120"/>
          </a:xfrm>
          <a:prstGeom prst="rect">
            <a:avLst/>
          </a:prstGeom>
          <a:ln w="0">
            <a:noFill/>
          </a:ln>
        </p:spPr>
      </p:pic>
      <p:sp>
        <p:nvSpPr>
          <p:cNvPr id="60" name="Rectangle 3"/>
          <p:cNvSpPr/>
          <p:nvPr/>
        </p:nvSpPr>
        <p:spPr>
          <a:xfrm>
            <a:off x="1346991" y="213302"/>
            <a:ext cx="770400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8960" tIns="24480" rIns="48960" bIns="2448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УЧАСТНИКИ ПРОЕКТА – 2023 ГОД</a:t>
            </a:r>
            <a:endParaRPr lang="ru-RU" sz="1800" b="0" strike="noStrike" spc="-1" dirty="0"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36342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>
            <a:extLst>
              <a:ext uri="{FF2B5EF4-FFF2-40B4-BE49-F238E27FC236}">
                <a16:creationId xmlns:a16="http://schemas.microsoft.com/office/drawing/2014/main" id="{58B13E78-3965-4225-BD7E-E758D6D440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23" y="648691"/>
            <a:ext cx="7335168" cy="4455435"/>
          </a:xfrm>
          <a:prstGeom prst="rect">
            <a:avLst/>
          </a:prstGeom>
        </p:spPr>
      </p:pic>
      <p:sp>
        <p:nvSpPr>
          <p:cNvPr id="826" name="Прямоугольник 10"/>
          <p:cNvSpPr/>
          <p:nvPr/>
        </p:nvSpPr>
        <p:spPr>
          <a:xfrm>
            <a:off x="748575" y="306000"/>
            <a:ext cx="8152200" cy="320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>
              <a:lnSpc>
                <a:spcPts val="1800"/>
              </a:lnSpc>
              <a:buNone/>
              <a:tabLst>
                <a:tab pos="0" algn="l"/>
                <a:tab pos="685440" algn="l"/>
                <a:tab pos="1371240" algn="l"/>
                <a:tab pos="2056680" algn="l"/>
                <a:tab pos="2742480" algn="l"/>
                <a:tab pos="3427920" algn="l"/>
                <a:tab pos="4113720" algn="l"/>
                <a:tab pos="4799160" algn="l"/>
                <a:tab pos="5484600" algn="l"/>
                <a:tab pos="6170400" algn="l"/>
                <a:tab pos="6855840" algn="l"/>
                <a:tab pos="7541640" algn="l"/>
              </a:tabLst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ВСЕРОССИЙСКИЙ КОНКУРС «НАВИГАТОРЫ ДЕТСТВА 3.0»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828" name="PlaceHolder 1"/>
          <p:cNvSpPr>
            <a:spLocks noGrp="1"/>
          </p:cNvSpPr>
          <p:nvPr>
            <p:ph type="sldNum" idx="58"/>
          </p:nvPr>
        </p:nvSpPr>
        <p:spPr>
          <a:xfrm>
            <a:off x="6857589" y="4765397"/>
            <a:ext cx="2133360" cy="273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12</a:t>
            </a:r>
            <a:endParaRPr lang="ru-RU" sz="1400" b="0" strike="noStrike" spc="-1" dirty="0">
              <a:latin typeface="Times New Roman"/>
            </a:endParaRPr>
          </a:p>
        </p:txBody>
      </p:sp>
      <p:pic>
        <p:nvPicPr>
          <p:cNvPr id="842" name="Рисунок 23"/>
          <p:cNvPicPr/>
          <p:nvPr/>
        </p:nvPicPr>
        <p:blipFill>
          <a:blip r:embed="rId4"/>
          <a:stretch/>
        </p:blipFill>
        <p:spPr>
          <a:xfrm>
            <a:off x="292680" y="173160"/>
            <a:ext cx="719640" cy="906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Прямоугольник 12"/>
          <p:cNvSpPr/>
          <p:nvPr/>
        </p:nvSpPr>
        <p:spPr>
          <a:xfrm>
            <a:off x="652320" y="236451"/>
            <a:ext cx="815184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ts val="1800"/>
              </a:lnSpc>
              <a:buNone/>
              <a:tabLst>
                <a:tab pos="0" algn="l"/>
                <a:tab pos="685440" algn="l"/>
                <a:tab pos="1371240" algn="l"/>
                <a:tab pos="2056680" algn="l"/>
                <a:tab pos="2742480" algn="l"/>
                <a:tab pos="3427920" algn="l"/>
                <a:tab pos="4113720" algn="l"/>
                <a:tab pos="4799160" algn="l"/>
                <a:tab pos="5484600" algn="l"/>
                <a:tab pos="6170400" algn="l"/>
                <a:tab pos="6855840" algn="l"/>
                <a:tab pos="7541640" algn="l"/>
              </a:tabLst>
            </a:pPr>
            <a:r>
              <a:rPr lang="ru-RU" b="1" spc="-1" dirty="0">
                <a:solidFill>
                  <a:srgbClr val="A88000"/>
                </a:solidFill>
                <a:latin typeface="Times New Roman"/>
              </a:rPr>
              <a:t>ВСЕРОССИЙСКИЙ КОНКУРС «НАВИГАТОРЫ ДЕТСТВА 3.0</a:t>
            </a:r>
            <a:r>
              <a:rPr lang="ru-RU" b="1" spc="-1" dirty="0" smtClean="0">
                <a:solidFill>
                  <a:srgbClr val="A88000"/>
                </a:solidFill>
                <a:latin typeface="Times New Roman"/>
              </a:rPr>
              <a:t>» (продолжение)</a:t>
            </a:r>
            <a:endParaRPr lang="ru-RU" spc="-1" dirty="0">
              <a:latin typeface="XO Oriel"/>
            </a:endParaRPr>
          </a:p>
        </p:txBody>
      </p:sp>
      <p:sp>
        <p:nvSpPr>
          <p:cNvPr id="857" name="PlaceHolder 1"/>
          <p:cNvSpPr>
            <a:spLocks noGrp="1"/>
          </p:cNvSpPr>
          <p:nvPr>
            <p:ph type="sldNum" idx="59"/>
          </p:nvPr>
        </p:nvSpPr>
        <p:spPr>
          <a:xfrm>
            <a:off x="6943320" y="476928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13</a:t>
            </a:r>
            <a:endParaRPr lang="ru-RU" sz="1400" b="0" strike="noStrike" spc="-1" dirty="0">
              <a:latin typeface="Times New Roman"/>
            </a:endParaRPr>
          </a:p>
        </p:txBody>
      </p:sp>
      <p:pic>
        <p:nvPicPr>
          <p:cNvPr id="861" name="Рисунок 25"/>
          <p:cNvPicPr/>
          <p:nvPr/>
        </p:nvPicPr>
        <p:blipFill>
          <a:blip r:embed="rId3"/>
          <a:stretch/>
        </p:blipFill>
        <p:spPr>
          <a:xfrm>
            <a:off x="292680" y="173160"/>
            <a:ext cx="719280" cy="90612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25CA662-7432-45E9-ABF4-B4E1F0C41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98" y="788995"/>
            <a:ext cx="7504953" cy="426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Rectangle 3"/>
          <p:cNvSpPr/>
          <p:nvPr/>
        </p:nvSpPr>
        <p:spPr>
          <a:xfrm>
            <a:off x="1018800" y="251280"/>
            <a:ext cx="8024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05" name="Рисунок 12"/>
          <p:cNvPicPr/>
          <p:nvPr/>
        </p:nvPicPr>
        <p:blipFill>
          <a:blip r:embed="rId3"/>
          <a:stretch/>
        </p:blipFill>
        <p:spPr>
          <a:xfrm>
            <a:off x="292680" y="173160"/>
            <a:ext cx="719280" cy="906120"/>
          </a:xfrm>
          <a:prstGeom prst="rect">
            <a:avLst/>
          </a:prstGeom>
          <a:ln w="0">
            <a:noFill/>
          </a:ln>
        </p:spPr>
      </p:pic>
      <p:sp>
        <p:nvSpPr>
          <p:cNvPr id="806" name="Rectangle 3"/>
          <p:cNvSpPr/>
          <p:nvPr/>
        </p:nvSpPr>
        <p:spPr>
          <a:xfrm>
            <a:off x="931463" y="210855"/>
            <a:ext cx="8198714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8960" tIns="24480" rIns="48960" bIns="24480" anchor="t">
            <a:noAutofit/>
          </a:bodyPr>
          <a:lstStyle/>
          <a:p>
            <a:pPr algn="ctr"/>
            <a:r>
              <a:rPr lang="ru-RU" b="1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ОРГАНИЗАЦИЯ УЧАСТИЯ КАНДИДАТОВ </a:t>
            </a:r>
            <a:r>
              <a:rPr lang="ru-RU" b="1" spc="-1" dirty="0">
                <a:solidFill>
                  <a:srgbClr val="A88000"/>
                </a:solidFill>
                <a:latin typeface="Times New Roman"/>
              </a:rPr>
              <a:t>В КОНКУРСЕ</a:t>
            </a:r>
            <a:endParaRPr lang="ru-RU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НА ДОЛЖНОСТЬ СОВЕТНИКА ПО ВОСПИТАНИЮ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809" name="PlaceHolder 1"/>
          <p:cNvSpPr>
            <a:spLocks noGrp="1"/>
          </p:cNvSpPr>
          <p:nvPr>
            <p:ph type="sldNum" idx="56"/>
          </p:nvPr>
        </p:nvSpPr>
        <p:spPr>
          <a:xfrm>
            <a:off x="6909840" y="480384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14</a:t>
            </a:r>
            <a:endParaRPr lang="ru-RU" sz="1400" b="0" strike="noStrike" spc="-1" dirty="0">
              <a:latin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863931"/>
              </p:ext>
            </p:extLst>
          </p:nvPr>
        </p:nvGraphicFramePr>
        <p:xfrm>
          <a:off x="1067598" y="821358"/>
          <a:ext cx="3564000" cy="400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075">
                  <a:extLst>
                    <a:ext uri="{9D8B030D-6E8A-4147-A177-3AD203B41FA5}">
                      <a16:colId xmlns:a16="http://schemas.microsoft.com/office/drawing/2014/main" val="224842621"/>
                    </a:ext>
                  </a:extLst>
                </a:gridCol>
                <a:gridCol w="1018269">
                  <a:extLst>
                    <a:ext uri="{9D8B030D-6E8A-4147-A177-3AD203B41FA5}">
                      <a16:colId xmlns:a16="http://schemas.microsoft.com/office/drawing/2014/main" val="3692575626"/>
                    </a:ext>
                  </a:extLst>
                </a:gridCol>
                <a:gridCol w="1054656">
                  <a:extLst>
                    <a:ext uri="{9D8B030D-6E8A-4147-A177-3AD203B41FA5}">
                      <a16:colId xmlns:a16="http://schemas.microsoft.com/office/drawing/2014/main" val="2486670345"/>
                    </a:ext>
                  </a:extLst>
                </a:gridCol>
              </a:tblGrid>
              <a:tr h="683479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Подано заявок на 04.04.2023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694568"/>
                  </a:ext>
                </a:extLst>
              </a:tr>
              <a:tr h="2929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Калининский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588714"/>
                  </a:ext>
                </a:extLst>
              </a:tr>
              <a:tr h="2929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Торопецкий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937223"/>
                  </a:ext>
                </a:extLst>
              </a:tr>
              <a:tr h="38473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Вышневолоцкий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634899"/>
                  </a:ext>
                </a:extLst>
              </a:tr>
              <a:tr h="2929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Ржевский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925612"/>
                  </a:ext>
                </a:extLst>
              </a:tr>
              <a:tr h="2929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Тверь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19483"/>
                  </a:ext>
                </a:extLst>
              </a:tr>
              <a:tr h="2929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Конаковский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11678"/>
                  </a:ext>
                </a:extLst>
              </a:tr>
              <a:tr h="2929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Кимрский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699124"/>
                  </a:ext>
                </a:extLst>
              </a:tr>
              <a:tr h="2929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Калязинский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05645"/>
                  </a:ext>
                </a:extLst>
              </a:tr>
              <a:tr h="29889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Осташковский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211433"/>
                  </a:ext>
                </a:extLst>
              </a:tr>
              <a:tr h="2929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Зубцовский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34740"/>
                  </a:ext>
                </a:extLst>
              </a:tr>
              <a:tr h="2929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Оленинский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76262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02228"/>
              </p:ext>
            </p:extLst>
          </p:nvPr>
        </p:nvGraphicFramePr>
        <p:xfrm>
          <a:off x="4782179" y="821356"/>
          <a:ext cx="3888000" cy="3992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626">
                  <a:extLst>
                    <a:ext uri="{9D8B030D-6E8A-4147-A177-3AD203B41FA5}">
                      <a16:colId xmlns:a16="http://schemas.microsoft.com/office/drawing/2014/main" val="224842621"/>
                    </a:ext>
                  </a:extLst>
                </a:gridCol>
                <a:gridCol w="1110841">
                  <a:extLst>
                    <a:ext uri="{9D8B030D-6E8A-4147-A177-3AD203B41FA5}">
                      <a16:colId xmlns:a16="http://schemas.microsoft.com/office/drawing/2014/main" val="3692575626"/>
                    </a:ext>
                  </a:extLst>
                </a:gridCol>
                <a:gridCol w="1150533">
                  <a:extLst>
                    <a:ext uri="{9D8B030D-6E8A-4147-A177-3AD203B41FA5}">
                      <a16:colId xmlns:a16="http://schemas.microsoft.com/office/drawing/2014/main" val="2486670345"/>
                    </a:ext>
                  </a:extLst>
                </a:gridCol>
              </a:tblGrid>
              <a:tr h="690744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Подано заявок на 04.04.2023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694568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Бежецкий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588714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ЗАТО Озерный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937223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Удомельский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634899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Кашинский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925612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Весьегонский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19483"/>
                  </a:ext>
                </a:extLst>
              </a:tr>
              <a:tr h="3004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Краснохолмский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11678"/>
                  </a:ext>
                </a:extLst>
              </a:tr>
              <a:tr h="33296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Кесовогорский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699124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Сандовский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05645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Лесной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211433"/>
                  </a:ext>
                </a:extLst>
              </a:tr>
              <a:tr h="29986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Максатихинский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34740"/>
                  </a:ext>
                </a:extLst>
              </a:tr>
              <a:tr h="2960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Молоковский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76262"/>
                  </a:ext>
                </a:extLst>
              </a:tr>
            </a:tbl>
          </a:graphicData>
        </a:graphic>
      </p:graphicFrame>
      <p:sp>
        <p:nvSpPr>
          <p:cNvPr id="3" name="Блок-схема: узел 2"/>
          <p:cNvSpPr/>
          <p:nvPr/>
        </p:nvSpPr>
        <p:spPr>
          <a:xfrm>
            <a:off x="3291840" y="1593669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287486" y="1883229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291840" y="2193472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294017" y="2569030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287486" y="2860768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280954" y="3128555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280954" y="3410495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263537" y="3706587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3263537" y="3998324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3248297" y="4332515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248297" y="4629695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7095309" y="1593669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095309" y="1871255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7084423" y="2181498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7084423" y="2500450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7084423" y="2748644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7080069" y="3029496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7075715" y="3316879"/>
            <a:ext cx="156754" cy="137160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узел 26"/>
          <p:cNvSpPr/>
          <p:nvPr/>
        </p:nvSpPr>
        <p:spPr>
          <a:xfrm>
            <a:off x="7075715" y="3651071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узел 27"/>
          <p:cNvSpPr/>
          <p:nvPr/>
        </p:nvSpPr>
        <p:spPr>
          <a:xfrm>
            <a:off x="7080069" y="3998324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узел 28"/>
          <p:cNvSpPr/>
          <p:nvPr/>
        </p:nvSpPr>
        <p:spPr>
          <a:xfrm>
            <a:off x="7093132" y="4310745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узел 29"/>
          <p:cNvSpPr/>
          <p:nvPr/>
        </p:nvSpPr>
        <p:spPr>
          <a:xfrm>
            <a:off x="7088778" y="4588334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Rectangle 3"/>
          <p:cNvSpPr/>
          <p:nvPr/>
        </p:nvSpPr>
        <p:spPr>
          <a:xfrm>
            <a:off x="1018800" y="251280"/>
            <a:ext cx="8024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05" name="Рисунок 12"/>
          <p:cNvPicPr/>
          <p:nvPr/>
        </p:nvPicPr>
        <p:blipFill>
          <a:blip r:embed="rId3"/>
          <a:stretch/>
        </p:blipFill>
        <p:spPr>
          <a:xfrm>
            <a:off x="292680" y="173160"/>
            <a:ext cx="719280" cy="906120"/>
          </a:xfrm>
          <a:prstGeom prst="rect">
            <a:avLst/>
          </a:prstGeom>
          <a:ln w="0">
            <a:noFill/>
          </a:ln>
        </p:spPr>
      </p:pic>
      <p:sp>
        <p:nvSpPr>
          <p:cNvPr id="806" name="Rectangle 3"/>
          <p:cNvSpPr/>
          <p:nvPr/>
        </p:nvSpPr>
        <p:spPr>
          <a:xfrm>
            <a:off x="945286" y="164877"/>
            <a:ext cx="8198714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8960" tIns="24480" rIns="48960" bIns="24480" anchor="t">
            <a:noAutofit/>
          </a:bodyPr>
          <a:lstStyle/>
          <a:p>
            <a:pPr algn="ctr"/>
            <a:r>
              <a:rPr lang="ru-RU" b="1" spc="-1" dirty="0">
                <a:solidFill>
                  <a:srgbClr val="A88000"/>
                </a:solidFill>
                <a:latin typeface="Times New Roman"/>
              </a:rPr>
              <a:t>ОРГАНИЗАЦИЯ УЧАСТИЯ КАНДИДАТОВ НА ДОЛЖНОСТЬ СОВЕТНИКА ПО ВОСПИТАНИЮ В </a:t>
            </a:r>
            <a:r>
              <a:rPr lang="ru-RU" b="1" spc="-1" dirty="0" smtClean="0">
                <a:solidFill>
                  <a:srgbClr val="A88000"/>
                </a:solidFill>
                <a:latin typeface="Times New Roman"/>
              </a:rPr>
              <a:t>КОНКУРСЕ (продолжение)</a:t>
            </a:r>
            <a:endParaRPr lang="ru-RU" spc="-1" dirty="0">
              <a:latin typeface="XO Oriel"/>
            </a:endParaRP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809" name="PlaceHolder 1"/>
          <p:cNvSpPr>
            <a:spLocks noGrp="1"/>
          </p:cNvSpPr>
          <p:nvPr>
            <p:ph type="sldNum" idx="4294967295"/>
          </p:nvPr>
        </p:nvSpPr>
        <p:spPr>
          <a:xfrm>
            <a:off x="6909840" y="480384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15</a:t>
            </a:r>
            <a:endParaRPr lang="ru-RU" sz="1400" b="0" strike="noStrike" spc="-1" dirty="0">
              <a:latin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116929"/>
              </p:ext>
            </p:extLst>
          </p:nvPr>
        </p:nvGraphicFramePr>
        <p:xfrm>
          <a:off x="1067598" y="821358"/>
          <a:ext cx="3636000" cy="318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197">
                  <a:extLst>
                    <a:ext uri="{9D8B030D-6E8A-4147-A177-3AD203B41FA5}">
                      <a16:colId xmlns:a16="http://schemas.microsoft.com/office/drawing/2014/main" val="224842621"/>
                    </a:ext>
                  </a:extLst>
                </a:gridCol>
                <a:gridCol w="1038841">
                  <a:extLst>
                    <a:ext uri="{9D8B030D-6E8A-4147-A177-3AD203B41FA5}">
                      <a16:colId xmlns:a16="http://schemas.microsoft.com/office/drawing/2014/main" val="3692575626"/>
                    </a:ext>
                  </a:extLst>
                </a:gridCol>
                <a:gridCol w="1075962">
                  <a:extLst>
                    <a:ext uri="{9D8B030D-6E8A-4147-A177-3AD203B41FA5}">
                      <a16:colId xmlns:a16="http://schemas.microsoft.com/office/drawing/2014/main" val="2486670345"/>
                    </a:ext>
                  </a:extLst>
                </a:gridCol>
              </a:tblGrid>
              <a:tr h="63547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Подано заявок на 04.04.2023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694568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Бологовский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588714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Фировский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937223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ЗАТО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Солнечный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634899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Пеновский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925612"/>
                  </a:ext>
                </a:extLst>
              </a:tr>
              <a:tr h="29631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Андреапольский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19483"/>
                  </a:ext>
                </a:extLst>
              </a:tr>
              <a:tr h="32892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Западнодвинский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11678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Жарковский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699124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Бельский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05645"/>
                  </a:ext>
                </a:extLst>
              </a:tr>
              <a:tr h="2723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Нелидовский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211433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158884"/>
              </p:ext>
            </p:extLst>
          </p:nvPr>
        </p:nvGraphicFramePr>
        <p:xfrm>
          <a:off x="4782179" y="821354"/>
          <a:ext cx="3888000" cy="316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6626">
                  <a:extLst>
                    <a:ext uri="{9D8B030D-6E8A-4147-A177-3AD203B41FA5}">
                      <a16:colId xmlns:a16="http://schemas.microsoft.com/office/drawing/2014/main" val="224842621"/>
                    </a:ext>
                  </a:extLst>
                </a:gridCol>
                <a:gridCol w="1110841">
                  <a:extLst>
                    <a:ext uri="{9D8B030D-6E8A-4147-A177-3AD203B41FA5}">
                      <a16:colId xmlns:a16="http://schemas.microsoft.com/office/drawing/2014/main" val="3692575626"/>
                    </a:ext>
                  </a:extLst>
                </a:gridCol>
                <a:gridCol w="1150533">
                  <a:extLst>
                    <a:ext uri="{9D8B030D-6E8A-4147-A177-3AD203B41FA5}">
                      <a16:colId xmlns:a16="http://schemas.microsoft.com/office/drawing/2014/main" val="2486670345"/>
                    </a:ext>
                  </a:extLst>
                </a:gridCol>
              </a:tblGrid>
              <a:tr h="636546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Подано заявок на 04.04.2023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694568"/>
                  </a:ext>
                </a:extLst>
              </a:tr>
              <a:tr h="272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Торжокский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588714"/>
                  </a:ext>
                </a:extLst>
              </a:tr>
              <a:tr h="272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Селижаровский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Бологовский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8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Лихославльский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937223"/>
                  </a:ext>
                </a:extLst>
              </a:tr>
              <a:tr h="272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Кувшиновский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634899"/>
                  </a:ext>
                </a:extLst>
              </a:tr>
              <a:tr h="272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Рамешковский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925612"/>
                  </a:ext>
                </a:extLst>
              </a:tr>
              <a:tr h="272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Сонковский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19483"/>
                  </a:ext>
                </a:extLst>
              </a:tr>
              <a:tr h="3167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Старицкий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11678"/>
                  </a:ext>
                </a:extLst>
              </a:tr>
              <a:tr h="2728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Торжок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699124"/>
                  </a:ext>
                </a:extLst>
              </a:tr>
            </a:tbl>
          </a:graphicData>
        </a:graphic>
      </p:graphicFrame>
      <p:sp>
        <p:nvSpPr>
          <p:cNvPr id="8" name="Блок-схема: узел 7"/>
          <p:cNvSpPr/>
          <p:nvPr/>
        </p:nvSpPr>
        <p:spPr>
          <a:xfrm>
            <a:off x="3255784" y="1541301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255784" y="1811016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3255784" y="2101563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3255784" y="2359217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3255784" y="2646102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3255784" y="2959892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3255784" y="3286785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3255784" y="3822180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7134858" y="1834895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7134858" y="2099238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3255784" y="3544297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7134858" y="1541301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7134858" y="3475717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7124991" y="3765287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7134858" y="2361662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узел 23"/>
          <p:cNvSpPr/>
          <p:nvPr/>
        </p:nvSpPr>
        <p:spPr>
          <a:xfrm>
            <a:off x="7134858" y="2646102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узел 24"/>
          <p:cNvSpPr/>
          <p:nvPr/>
        </p:nvSpPr>
        <p:spPr>
          <a:xfrm>
            <a:off x="7134858" y="2938206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узел 25"/>
          <p:cNvSpPr/>
          <p:nvPr/>
        </p:nvSpPr>
        <p:spPr>
          <a:xfrm>
            <a:off x="7134858" y="3218205"/>
            <a:ext cx="156754" cy="137160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4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199531" y="1574074"/>
            <a:ext cx="3651069" cy="211618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20931" y="1574074"/>
            <a:ext cx="3651069" cy="211618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0" name="Rectangle 3"/>
          <p:cNvSpPr/>
          <p:nvPr/>
        </p:nvSpPr>
        <p:spPr>
          <a:xfrm>
            <a:off x="826560" y="342000"/>
            <a:ext cx="8024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8960" tIns="24480" rIns="48960" bIns="2448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ШТАБ ВОСПИТАТЕЛЬНОЙ РАБОТЫ ОБЩЕОБРАЗОВАТЕЛЬНОЙ ОРГАНИЗАЦИИ </a:t>
            </a:r>
            <a:endParaRPr lang="ru-RU" sz="1800" b="0" strike="noStrike" spc="-1" dirty="0">
              <a:latin typeface="XO Oriel"/>
            </a:endParaRPr>
          </a:p>
        </p:txBody>
      </p:sp>
      <p:pic>
        <p:nvPicPr>
          <p:cNvPr id="882" name="Рисунок 12"/>
          <p:cNvPicPr/>
          <p:nvPr/>
        </p:nvPicPr>
        <p:blipFill>
          <a:blip r:embed="rId3"/>
          <a:stretch/>
        </p:blipFill>
        <p:spPr>
          <a:xfrm>
            <a:off x="292680" y="173160"/>
            <a:ext cx="719280" cy="906120"/>
          </a:xfrm>
          <a:prstGeom prst="rect">
            <a:avLst/>
          </a:prstGeom>
          <a:ln w="0">
            <a:noFill/>
          </a:ln>
        </p:spPr>
      </p:pic>
      <p:sp>
        <p:nvSpPr>
          <p:cNvPr id="889" name="PlaceHolder 1"/>
          <p:cNvSpPr>
            <a:spLocks noGrp="1"/>
          </p:cNvSpPr>
          <p:nvPr>
            <p:ph type="sldNum" idx="61"/>
          </p:nvPr>
        </p:nvSpPr>
        <p:spPr>
          <a:xfrm>
            <a:off x="6909840" y="480384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latin typeface="Times New Roman"/>
              </a:rPr>
              <a:t>16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4840" y="1685752"/>
            <a:ext cx="3143250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педагог</a:t>
            </a: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63123" y="1685752"/>
            <a:ext cx="365106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600" b="1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Деятельность:</a:t>
            </a:r>
            <a:endParaRPr lang="ru-RU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Организационная деятельность по информированию о проходящих проектах и мероприятиях.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реализации плана воспитания в образовательной организации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696097" y="2299063"/>
            <a:ext cx="431074" cy="509451"/>
          </a:xfrm>
          <a:prstGeom prst="rightArrow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PlaceHolder 1"/>
          <p:cNvSpPr>
            <a:spLocks noGrp="1"/>
          </p:cNvSpPr>
          <p:nvPr>
            <p:ph type="sldNum" idx="69"/>
          </p:nvPr>
        </p:nvSpPr>
        <p:spPr>
          <a:xfrm>
            <a:off x="6909840" y="480384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lang="ru-RU" sz="1400" b="0" strike="noStrike" spc="-1" dirty="0" smtClean="0">
                <a:latin typeface="Times New Roman"/>
              </a:rPr>
              <a:t>17</a:t>
            </a:r>
            <a:endParaRPr lang="ru-RU" sz="1400" b="0" strike="noStrike" spc="-1" dirty="0">
              <a:latin typeface="Times New Roman"/>
            </a:endParaRPr>
          </a:p>
        </p:txBody>
      </p:sp>
      <p:pic>
        <p:nvPicPr>
          <p:cNvPr id="1223" name="Рисунок 12"/>
          <p:cNvPicPr/>
          <p:nvPr/>
        </p:nvPicPr>
        <p:blipFill>
          <a:blip r:embed="rId3"/>
          <a:stretch/>
        </p:blipFill>
        <p:spPr>
          <a:xfrm>
            <a:off x="292680" y="173160"/>
            <a:ext cx="719280" cy="906120"/>
          </a:xfrm>
          <a:prstGeom prst="rect">
            <a:avLst/>
          </a:prstGeom>
          <a:ln w="0">
            <a:noFill/>
          </a:ln>
        </p:spPr>
      </p:pic>
      <p:sp>
        <p:nvSpPr>
          <p:cNvPr id="1235" name="Rectangle 3"/>
          <p:cNvSpPr/>
          <p:nvPr/>
        </p:nvSpPr>
        <p:spPr>
          <a:xfrm>
            <a:off x="1011960" y="349719"/>
            <a:ext cx="8024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8960" tIns="24480" rIns="48960" bIns="2448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СОЗДАНИЕ ЦЕНТРА ДЕТСКИХ ИНИЦИАТИВ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НА БАЗЕ ОБЩЕОБРАЗОВАТЕЛЬНОЙ ОРГАНИЗАЦИИ</a:t>
            </a:r>
            <a:endParaRPr lang="ru-RU" sz="1800" b="0" strike="noStrike" spc="-1" dirty="0">
              <a:latin typeface="XO Oriel"/>
            </a:endParaRPr>
          </a:p>
        </p:txBody>
      </p:sp>
      <p:pic>
        <p:nvPicPr>
          <p:cNvPr id="27" name="Picture 3">
            <a:extLst>
              <a:ext uri="{FF2B5EF4-FFF2-40B4-BE49-F238E27FC236}">
                <a16:creationId xmlns:a16="http://schemas.microsoft.com/office/drawing/2014/main" id="{26BB9782-1D34-492C-B0FB-73BBC9279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65" b="94313" l="3780" r="95950">
                        <a14:foregroundMark x1="6301" y1="6793" x2="6301" y2="6793"/>
                        <a14:foregroundMark x1="3330" y1="5687" x2="91449" y2="9005"/>
                        <a14:foregroundMark x1="91449" y1="9005" x2="94419" y2="22591"/>
                        <a14:foregroundMark x1="94419" y1="22591" x2="93969" y2="91943"/>
                        <a14:foregroundMark x1="93969" y1="91943" x2="88929" y2="96367"/>
                        <a14:foregroundMark x1="88929" y1="96367" x2="7741" y2="90995"/>
                        <a14:foregroundMark x1="7741" y1="90995" x2="6571" y2="63981"/>
                        <a14:foregroundMark x1="6571" y1="63981" x2="9451" y2="29226"/>
                        <a14:foregroundMark x1="9451" y1="29226" x2="4950" y2="7425"/>
                        <a14:foregroundMark x1="4950" y1="7425" x2="3960" y2="4581"/>
                        <a14:foregroundMark x1="95230" y1="6793" x2="95950" y2="89889"/>
                        <a14:foregroundMark x1="95950" y1="91943" x2="81278" y2="94313"/>
                        <a14:backgroundMark x1="1710" y1="1738" x2="1710" y2="1738"/>
                        <a14:backgroundMark x1="1080" y1="1896" x2="1440" y2="1580"/>
                        <a14:backgroundMark x1="2250" y1="1580" x2="2250" y2="15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29" y="2200552"/>
            <a:ext cx="4621975" cy="231750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71525" y="968327"/>
            <a:ext cx="83724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детских инициатив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пространство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школе, где обучающиеся могут создавать и реализовывать собственные внеклассные проекты, 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кураторы, советники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руководители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классные часы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иные мероприятия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960" y="2495227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естный бюджет,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школьных инициатив,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ранты и конкурсы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9343" y="4430749"/>
            <a:ext cx="3932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пространства </a:t>
            </a:r>
          </a:p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детских инициатив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Прямоугольник 10"/>
          <p:cNvSpPr/>
          <p:nvPr/>
        </p:nvSpPr>
        <p:spPr>
          <a:xfrm>
            <a:off x="1131285" y="173160"/>
            <a:ext cx="746850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ts val="1800"/>
              </a:lnSpc>
              <a:buNone/>
              <a:tabLst>
                <a:tab pos="0" algn="l"/>
                <a:tab pos="685440" algn="l"/>
                <a:tab pos="1371240" algn="l"/>
                <a:tab pos="2056680" algn="l"/>
                <a:tab pos="2742480" algn="l"/>
                <a:tab pos="3427920" algn="l"/>
                <a:tab pos="4113720" algn="l"/>
                <a:tab pos="4799160" algn="l"/>
                <a:tab pos="5484600" algn="l"/>
                <a:tab pos="6170400" algn="l"/>
                <a:tab pos="6855840" algn="l"/>
                <a:tab pos="7541640" algn="l"/>
              </a:tabLst>
            </a:pPr>
            <a:r>
              <a:rPr lang="ru-RU" sz="1800" b="1" strike="noStrike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ПРОГРАММА СОЦИАЛЬНОЙ АКТИВНОСТИ ДЛЯ ОБУЧАЮЩИХСЯ 1-4 КЛАССОВ «ОРЛЯТА РОССИИ»</a:t>
            </a:r>
            <a:endParaRPr lang="ru-RU" sz="1800" b="0" strike="noStrike" spc="-1" dirty="0">
              <a:latin typeface="XO Oriel"/>
            </a:endParaRPr>
          </a:p>
        </p:txBody>
      </p:sp>
      <p:pic>
        <p:nvPicPr>
          <p:cNvPr id="593" name="Рисунок 8"/>
          <p:cNvPicPr/>
          <p:nvPr/>
        </p:nvPicPr>
        <p:blipFill>
          <a:blip r:embed="rId3"/>
          <a:stretch/>
        </p:blipFill>
        <p:spPr>
          <a:xfrm>
            <a:off x="292680" y="173160"/>
            <a:ext cx="615240" cy="774720"/>
          </a:xfrm>
          <a:prstGeom prst="rect">
            <a:avLst/>
          </a:prstGeom>
          <a:ln w="0">
            <a:noFill/>
          </a:ln>
        </p:spPr>
      </p:pic>
      <p:sp>
        <p:nvSpPr>
          <p:cNvPr id="611" name="PlaceHolder 1"/>
          <p:cNvSpPr>
            <a:spLocks noGrp="1"/>
          </p:cNvSpPr>
          <p:nvPr>
            <p:ph type="sldNum" idx="4294967295"/>
          </p:nvPr>
        </p:nvSpPr>
        <p:spPr>
          <a:xfrm>
            <a:off x="6876360" y="473184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latin typeface="Times New Roman"/>
              </a:rPr>
              <a:t>18</a:t>
            </a:r>
            <a:endParaRPr lang="ru-RU" sz="1400" b="0" strike="noStrike" spc="-1" dirty="0">
              <a:latin typeface="Times New Roman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87982" y="1341119"/>
            <a:ext cx="6372226" cy="3533776"/>
            <a:chOff x="1946122" y="1609724"/>
            <a:chExt cx="6372226" cy="353377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13D1DF87-4830-4E70-9518-57B416C1F1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98" t="23226" r="13022" b="8830"/>
            <a:stretch/>
          </p:blipFill>
          <p:spPr>
            <a:xfrm>
              <a:off x="1946122" y="1609724"/>
              <a:ext cx="6372226" cy="3533776"/>
            </a:xfrm>
            <a:prstGeom prst="rect">
              <a:avLst/>
            </a:prstGeom>
          </p:spPr>
        </p:pic>
        <p:sp>
          <p:nvSpPr>
            <p:cNvPr id="3" name="Скругленный прямоугольник 2"/>
            <p:cNvSpPr/>
            <p:nvPr/>
          </p:nvSpPr>
          <p:spPr>
            <a:xfrm>
              <a:off x="1946122" y="1724025"/>
              <a:ext cx="1782235" cy="43815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689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 направлений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32235" y="1724025"/>
              <a:ext cx="2402040" cy="438150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rgbClr val="F689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Виды деятельности</a:t>
              </a:r>
              <a:endPara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79422" y="820411"/>
            <a:ext cx="6054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в проекте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i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орлятароссии.рф</a:t>
            </a:r>
            <a:endParaRPr lang="ru-RU" b="1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10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Прямоугольник 10"/>
          <p:cNvSpPr/>
          <p:nvPr/>
        </p:nvSpPr>
        <p:spPr>
          <a:xfrm>
            <a:off x="787650" y="325260"/>
            <a:ext cx="815184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ts val="1800"/>
              </a:lnSpc>
              <a:buNone/>
              <a:tabLst>
                <a:tab pos="0" algn="l"/>
                <a:tab pos="685440" algn="l"/>
                <a:tab pos="1371240" algn="l"/>
                <a:tab pos="2056680" algn="l"/>
                <a:tab pos="2742480" algn="l"/>
                <a:tab pos="3427920" algn="l"/>
                <a:tab pos="4113720" algn="l"/>
                <a:tab pos="4799160" algn="l"/>
                <a:tab pos="5484600" algn="l"/>
                <a:tab pos="6170400" algn="l"/>
                <a:tab pos="6855840" algn="l"/>
                <a:tab pos="7541640" algn="l"/>
              </a:tabLst>
            </a:pPr>
            <a:r>
              <a:rPr lang="ru-RU" sz="1800" b="1" strike="noStrike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РЕГИСТРАЦИЯ В ПРОГРАММЕ СОЦИАЛЬНОЙ АКТИВНОСТИ «ОРЛЯТА РОССИИ»</a:t>
            </a:r>
            <a:endParaRPr lang="ru-RU" sz="1800" b="0" strike="noStrike" spc="-1" dirty="0">
              <a:latin typeface="XO Oriel"/>
            </a:endParaRPr>
          </a:p>
        </p:txBody>
      </p:sp>
      <p:pic>
        <p:nvPicPr>
          <p:cNvPr id="1315" name="Рисунок 8"/>
          <p:cNvPicPr/>
          <p:nvPr/>
        </p:nvPicPr>
        <p:blipFill>
          <a:blip r:embed="rId3"/>
          <a:stretch/>
        </p:blipFill>
        <p:spPr>
          <a:xfrm>
            <a:off x="292680" y="173160"/>
            <a:ext cx="615240" cy="774720"/>
          </a:xfrm>
          <a:prstGeom prst="rect">
            <a:avLst/>
          </a:prstGeom>
          <a:ln w="0">
            <a:noFill/>
          </a:ln>
        </p:spPr>
      </p:pic>
      <p:sp>
        <p:nvSpPr>
          <p:cNvPr id="1317" name="PlaceHolder 1"/>
          <p:cNvSpPr>
            <a:spLocks noGrp="1"/>
          </p:cNvSpPr>
          <p:nvPr>
            <p:ph type="sldNum" idx="74"/>
          </p:nvPr>
        </p:nvSpPr>
        <p:spPr>
          <a:xfrm>
            <a:off x="6909840" y="480384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19</a:t>
            </a:r>
            <a:endParaRPr lang="ru-RU" sz="1400" b="0" strike="noStrike" spc="-1" dirty="0">
              <a:latin typeface="Times New Roman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872597"/>
              </p:ext>
            </p:extLst>
          </p:nvPr>
        </p:nvGraphicFramePr>
        <p:xfrm>
          <a:off x="1048548" y="1078533"/>
          <a:ext cx="3744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6380">
                  <a:extLst>
                    <a:ext uri="{9D8B030D-6E8A-4147-A177-3AD203B41FA5}">
                      <a16:colId xmlns:a16="http://schemas.microsoft.com/office/drawing/2014/main" val="224842621"/>
                    </a:ext>
                  </a:extLst>
                </a:gridCol>
                <a:gridCol w="1069699">
                  <a:extLst>
                    <a:ext uri="{9D8B030D-6E8A-4147-A177-3AD203B41FA5}">
                      <a16:colId xmlns:a16="http://schemas.microsoft.com/office/drawing/2014/main" val="3692575626"/>
                    </a:ext>
                  </a:extLst>
                </a:gridCol>
                <a:gridCol w="1107921">
                  <a:extLst>
                    <a:ext uri="{9D8B030D-6E8A-4147-A177-3AD203B41FA5}">
                      <a16:colId xmlns:a16="http://schemas.microsoft.com/office/drawing/2014/main" val="2486670345"/>
                    </a:ext>
                  </a:extLst>
                </a:gridCol>
              </a:tblGrid>
              <a:tr h="45473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 в проекте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694568"/>
                  </a:ext>
                </a:extLst>
              </a:tr>
              <a:tr h="272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Калининский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588714"/>
                  </a:ext>
                </a:extLst>
              </a:tr>
              <a:tr h="272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Торопецкий </a:t>
                      </a:r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937223"/>
                  </a:ext>
                </a:extLst>
              </a:tr>
              <a:tr h="272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Вышневолоцкий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634899"/>
                  </a:ext>
                </a:extLst>
              </a:tr>
              <a:tr h="272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Ржевский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925612"/>
                  </a:ext>
                </a:extLst>
              </a:tr>
              <a:tr h="272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Тверь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19483"/>
                  </a:ext>
                </a:extLst>
              </a:tr>
              <a:tr h="272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Конаковский 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11678"/>
                  </a:ext>
                </a:extLst>
              </a:tr>
              <a:tr h="272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Кимрский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699124"/>
                  </a:ext>
                </a:extLst>
              </a:tr>
              <a:tr h="272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Калязинский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2105645"/>
                  </a:ext>
                </a:extLst>
              </a:tr>
              <a:tr h="272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Осташковский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211433"/>
                  </a:ext>
                </a:extLst>
              </a:tr>
              <a:tr h="272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Зубцовский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34740"/>
                  </a:ext>
                </a:extLst>
              </a:tr>
              <a:tr h="27284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Оленинский</a:t>
                      </a:r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7626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632560"/>
              </p:ext>
            </p:extLst>
          </p:nvPr>
        </p:nvGraphicFramePr>
        <p:xfrm>
          <a:off x="4863570" y="1090744"/>
          <a:ext cx="4104000" cy="3624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990">
                  <a:extLst>
                    <a:ext uri="{9D8B030D-6E8A-4147-A177-3AD203B41FA5}">
                      <a16:colId xmlns:a16="http://schemas.microsoft.com/office/drawing/2014/main" val="224842621"/>
                    </a:ext>
                  </a:extLst>
                </a:gridCol>
                <a:gridCol w="1172559">
                  <a:extLst>
                    <a:ext uri="{9D8B030D-6E8A-4147-A177-3AD203B41FA5}">
                      <a16:colId xmlns:a16="http://schemas.microsoft.com/office/drawing/2014/main" val="3692575626"/>
                    </a:ext>
                  </a:extLst>
                </a:gridCol>
                <a:gridCol w="1214451">
                  <a:extLst>
                    <a:ext uri="{9D8B030D-6E8A-4147-A177-3AD203B41FA5}">
                      <a16:colId xmlns:a16="http://schemas.microsoft.com/office/drawing/2014/main" val="2486670345"/>
                    </a:ext>
                  </a:extLst>
                </a:gridCol>
              </a:tblGrid>
              <a:tr h="640085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 в проекте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694568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Бежецкий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588714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ЗАТО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Озерный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937223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Удомельский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634899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Кашинский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925612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Весьегонский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19483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Краснохолмский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11678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Кесовогорский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699124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Максатихинский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34740"/>
                  </a:ext>
                </a:extLst>
              </a:tr>
              <a:tr h="29451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Молоковский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76262"/>
                  </a:ext>
                </a:extLst>
              </a:tr>
              <a:tr h="33424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Торжок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Рисунок 22"/>
          <p:cNvPicPr/>
          <p:nvPr/>
        </p:nvPicPr>
        <p:blipFill>
          <a:blip r:embed="rId3"/>
          <a:stretch/>
        </p:blipFill>
        <p:spPr>
          <a:xfrm>
            <a:off x="292680" y="173160"/>
            <a:ext cx="615240" cy="774720"/>
          </a:xfrm>
          <a:prstGeom prst="rect">
            <a:avLst/>
          </a:prstGeom>
          <a:ln w="0">
            <a:noFill/>
          </a:ln>
        </p:spPr>
      </p:pic>
      <p:sp>
        <p:nvSpPr>
          <p:cNvPr id="479" name="PlaceHolder 1"/>
          <p:cNvSpPr>
            <a:spLocks noGrp="1"/>
          </p:cNvSpPr>
          <p:nvPr>
            <p:ph type="sldNum" idx="37"/>
          </p:nvPr>
        </p:nvSpPr>
        <p:spPr>
          <a:xfrm>
            <a:off x="6873840" y="475380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dirty="0"/>
              <a:t>2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482" name="Прямоугольник 27"/>
          <p:cNvSpPr/>
          <p:nvPr/>
        </p:nvSpPr>
        <p:spPr>
          <a:xfrm>
            <a:off x="1146045" y="173160"/>
            <a:ext cx="776052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b="1" spc="-1" dirty="0">
                <a:solidFill>
                  <a:srgbClr val="A88000"/>
                </a:solidFill>
                <a:latin typeface="Times New Roman"/>
              </a:rPr>
              <a:t>ПРАВОВЫЕ </a:t>
            </a:r>
            <a:r>
              <a:rPr lang="ru-RU" b="1" spc="-1" dirty="0" smtClean="0">
                <a:solidFill>
                  <a:srgbClr val="A88000"/>
                </a:solidFill>
                <a:latin typeface="Times New Roman"/>
              </a:rPr>
              <a:t>ОСНОВАНИЯ ВВЕДЕНИЯ ДОЛЖНОСТИ СОВЕТНИКА ДИРЕКТОРА ПО ВОСПИТАНИЮ И ВЗАИМОДЕЙСТВИЮ С ДЕТСКИМИ ОБЩЕСТВЕННЫМИ ОРГАНИЗАЦИЯМИ </a:t>
            </a:r>
            <a:endParaRPr lang="ru-RU" spc="-1" dirty="0">
              <a:latin typeface="XO Oriel"/>
            </a:endParaRPr>
          </a:p>
        </p:txBody>
      </p:sp>
      <p:sp>
        <p:nvSpPr>
          <p:cNvPr id="488" name="Прямоугольник 1"/>
          <p:cNvSpPr/>
          <p:nvPr/>
        </p:nvSpPr>
        <p:spPr>
          <a:xfrm>
            <a:off x="4097160" y="2234160"/>
            <a:ext cx="4571280" cy="34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2001"/>
              </a:lnSpc>
              <a:buNone/>
            </a:pPr>
            <a:endParaRPr lang="ru-RU" sz="1700" b="0" strike="noStrike" spc="-1" dirty="0">
              <a:latin typeface="XO Oriel"/>
            </a:endParaRPr>
          </a:p>
        </p:txBody>
      </p:sp>
      <p:sp>
        <p:nvSpPr>
          <p:cNvPr id="489" name="Прямоугольник 23"/>
          <p:cNvSpPr/>
          <p:nvPr/>
        </p:nvSpPr>
        <p:spPr>
          <a:xfrm>
            <a:off x="600300" y="4546260"/>
            <a:ext cx="4571280" cy="34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2001"/>
              </a:lnSpc>
              <a:buNone/>
            </a:pPr>
            <a:endParaRPr lang="ru-RU" sz="1700" b="0" strike="noStrike" spc="-1" dirty="0">
              <a:latin typeface="XO Orie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07920" y="1304042"/>
            <a:ext cx="799864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«Патриотическое воспитание граждан Российской Федерации» национального проекта «Образование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44767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Поручение Президента Российской Федерации от 26 июня 2022 г. №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Пр-1117</a:t>
            </a:r>
          </a:p>
          <a:p>
            <a:pPr indent="44767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Минтруда России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30.01.2023 № 53н «Об утверждении профессионального стандарта «Специалист в области воспитания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indent="447675"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7675"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Соглашение о предоставлении субсидии из федерального бюджета бюджету Тверской области в целях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расходных обязательств Тверской области по финансовому обеспечению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 от «29» декабря 2022 г. № 073-09-2023-883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Прямоугольник 10"/>
          <p:cNvSpPr/>
          <p:nvPr/>
        </p:nvSpPr>
        <p:spPr>
          <a:xfrm>
            <a:off x="787650" y="325260"/>
            <a:ext cx="8151840" cy="31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ts val="1800"/>
              </a:lnSpc>
              <a:buNone/>
              <a:tabLst>
                <a:tab pos="0" algn="l"/>
                <a:tab pos="685440" algn="l"/>
                <a:tab pos="1371240" algn="l"/>
                <a:tab pos="2056680" algn="l"/>
                <a:tab pos="2742480" algn="l"/>
                <a:tab pos="3427920" algn="l"/>
                <a:tab pos="4113720" algn="l"/>
                <a:tab pos="4799160" algn="l"/>
                <a:tab pos="5484600" algn="l"/>
                <a:tab pos="6170400" algn="l"/>
                <a:tab pos="6855840" algn="l"/>
                <a:tab pos="7541640" algn="l"/>
              </a:tabLst>
            </a:pPr>
            <a:r>
              <a:rPr lang="ru-RU" sz="1800" b="1" strike="noStrike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РЕГИСТРАЦИЯ В ПРОГРАММЕ «ОРЛЯТА РОССИИ» (продолжение)</a:t>
            </a:r>
            <a:endParaRPr lang="ru-RU" sz="1800" b="0" strike="noStrike" spc="-1" dirty="0">
              <a:latin typeface="XO Oriel"/>
            </a:endParaRPr>
          </a:p>
        </p:txBody>
      </p:sp>
      <p:pic>
        <p:nvPicPr>
          <p:cNvPr id="1315" name="Рисунок 8"/>
          <p:cNvPicPr/>
          <p:nvPr/>
        </p:nvPicPr>
        <p:blipFill>
          <a:blip r:embed="rId3"/>
          <a:stretch/>
        </p:blipFill>
        <p:spPr>
          <a:xfrm>
            <a:off x="292680" y="173160"/>
            <a:ext cx="615240" cy="774720"/>
          </a:xfrm>
          <a:prstGeom prst="rect">
            <a:avLst/>
          </a:prstGeom>
          <a:ln w="0">
            <a:noFill/>
          </a:ln>
        </p:spPr>
      </p:pic>
      <p:sp>
        <p:nvSpPr>
          <p:cNvPr id="1317" name="PlaceHolder 1"/>
          <p:cNvSpPr>
            <a:spLocks noGrp="1"/>
          </p:cNvSpPr>
          <p:nvPr>
            <p:ph type="sldNum" idx="4294967295"/>
          </p:nvPr>
        </p:nvSpPr>
        <p:spPr>
          <a:xfrm>
            <a:off x="6909840" y="480384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20</a:t>
            </a:r>
            <a:endParaRPr lang="ru-RU" sz="1400" b="0" strike="noStrike" spc="-1" dirty="0">
              <a:latin typeface="Times New Roman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575586"/>
              </p:ext>
            </p:extLst>
          </p:nvPr>
        </p:nvGraphicFramePr>
        <p:xfrm>
          <a:off x="1041270" y="1092663"/>
          <a:ext cx="3996000" cy="3394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807">
                  <a:extLst>
                    <a:ext uri="{9D8B030D-6E8A-4147-A177-3AD203B41FA5}">
                      <a16:colId xmlns:a16="http://schemas.microsoft.com/office/drawing/2014/main" val="224842621"/>
                    </a:ext>
                  </a:extLst>
                </a:gridCol>
                <a:gridCol w="1141701">
                  <a:extLst>
                    <a:ext uri="{9D8B030D-6E8A-4147-A177-3AD203B41FA5}">
                      <a16:colId xmlns:a16="http://schemas.microsoft.com/office/drawing/2014/main" val="3692575626"/>
                    </a:ext>
                  </a:extLst>
                </a:gridCol>
                <a:gridCol w="1182492">
                  <a:extLst>
                    <a:ext uri="{9D8B030D-6E8A-4147-A177-3AD203B41FA5}">
                      <a16:colId xmlns:a16="http://schemas.microsoft.com/office/drawing/2014/main" val="2486670345"/>
                    </a:ext>
                  </a:extLst>
                </a:gridCol>
              </a:tblGrid>
              <a:tr h="635727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 в проекте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694568"/>
                  </a:ext>
                </a:extLst>
              </a:tr>
              <a:tr h="2724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Бологовский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588714"/>
                  </a:ext>
                </a:extLst>
              </a:tr>
              <a:tr h="2724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Фировский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937223"/>
                  </a:ext>
                </a:extLst>
              </a:tr>
              <a:tr h="2724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ЗАТО Солнечный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634899"/>
                  </a:ext>
                </a:extLst>
              </a:tr>
              <a:tr h="2724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925612"/>
                  </a:ext>
                </a:extLst>
              </a:tr>
              <a:tr h="2397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Андреапольский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19483"/>
                  </a:ext>
                </a:extLst>
              </a:tr>
              <a:tr h="2854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Западнодвинский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11678"/>
                  </a:ext>
                </a:extLst>
              </a:tr>
              <a:tr h="2724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Жарковский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699124"/>
                  </a:ext>
                </a:extLst>
              </a:tr>
              <a:tr h="2724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Нелидовский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211433"/>
                  </a:ext>
                </a:extLst>
              </a:tr>
              <a:tr h="2724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Селижаровский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934740"/>
                  </a:ext>
                </a:extLst>
              </a:tr>
              <a:tr h="2724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Бологовский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27626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842357"/>
              </p:ext>
            </p:extLst>
          </p:nvPr>
        </p:nvGraphicFramePr>
        <p:xfrm>
          <a:off x="5148390" y="1092663"/>
          <a:ext cx="3708000" cy="3368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319">
                  <a:extLst>
                    <a:ext uri="{9D8B030D-6E8A-4147-A177-3AD203B41FA5}">
                      <a16:colId xmlns:a16="http://schemas.microsoft.com/office/drawing/2014/main" val="224842621"/>
                    </a:ext>
                  </a:extLst>
                </a:gridCol>
                <a:gridCol w="1059413">
                  <a:extLst>
                    <a:ext uri="{9D8B030D-6E8A-4147-A177-3AD203B41FA5}">
                      <a16:colId xmlns:a16="http://schemas.microsoft.com/office/drawing/2014/main" val="3692575626"/>
                    </a:ext>
                  </a:extLst>
                </a:gridCol>
                <a:gridCol w="1097268">
                  <a:extLst>
                    <a:ext uri="{9D8B030D-6E8A-4147-A177-3AD203B41FA5}">
                      <a16:colId xmlns:a16="http://schemas.microsoft.com/office/drawing/2014/main" val="2486670345"/>
                    </a:ext>
                  </a:extLst>
                </a:gridCol>
              </a:tblGrid>
              <a:tr h="676828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 в проекте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классов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694568"/>
                  </a:ext>
                </a:extLst>
              </a:tr>
              <a:tr h="2900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Торжокский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588714"/>
                  </a:ext>
                </a:extLst>
              </a:tr>
              <a:tr h="2900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Лихославльский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3937223"/>
                  </a:ext>
                </a:extLst>
              </a:tr>
              <a:tr h="2900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Кувшиновский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2634899"/>
                  </a:ext>
                </a:extLst>
              </a:tr>
              <a:tr h="2900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Рамешковский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9925612"/>
                  </a:ext>
                </a:extLst>
              </a:tr>
              <a:tr h="2900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Сонковский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2319483"/>
                  </a:ext>
                </a:extLst>
              </a:tr>
              <a:tr h="2900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Старицкий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11678"/>
                  </a:ext>
                </a:extLst>
              </a:tr>
              <a:tr h="2900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Сандовский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06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Лесной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92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Бельский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9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3"/>
          <p:cNvSpPr/>
          <p:nvPr/>
        </p:nvSpPr>
        <p:spPr>
          <a:xfrm>
            <a:off x="1018800" y="251280"/>
            <a:ext cx="8024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39" name="Рисунок 12"/>
          <p:cNvPicPr/>
          <p:nvPr/>
        </p:nvPicPr>
        <p:blipFill>
          <a:blip r:embed="rId3"/>
          <a:stretch/>
        </p:blipFill>
        <p:spPr>
          <a:xfrm>
            <a:off x="292680" y="173160"/>
            <a:ext cx="719280" cy="906120"/>
          </a:xfrm>
          <a:prstGeom prst="rect">
            <a:avLst/>
          </a:prstGeom>
          <a:ln w="0">
            <a:noFill/>
          </a:ln>
        </p:spPr>
      </p:pic>
      <p:sp>
        <p:nvSpPr>
          <p:cNvPr id="740" name="Rectangle 3"/>
          <p:cNvSpPr/>
          <p:nvPr/>
        </p:nvSpPr>
        <p:spPr>
          <a:xfrm>
            <a:off x="1178820" y="331476"/>
            <a:ext cx="770400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8960" tIns="24480" rIns="48960" bIns="2448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ПОРЯДОК ПРОВЕДЕНИЯ КОНКУРСА «НАВИГАТОРЫ ДЕТСТВА 3.0»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743" name="PlaceHolder 1"/>
          <p:cNvSpPr>
            <a:spLocks noGrp="1"/>
          </p:cNvSpPr>
          <p:nvPr>
            <p:ph type="sldNum" idx="4294967295"/>
          </p:nvPr>
        </p:nvSpPr>
        <p:spPr>
          <a:xfrm>
            <a:off x="6909840" y="480384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latin typeface="Times New Roman"/>
              </a:rPr>
              <a:t>21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0337" y="971251"/>
            <a:ext cx="755694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24 апреля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прием заявок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проведение собеседований, формирование списка советников и кадрового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резерва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дистанционное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педагогов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августа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старт работы советников в рамках Дня единых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ентябрь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общерегиональный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системы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18390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3"/>
          <p:cNvSpPr/>
          <p:nvPr/>
        </p:nvSpPr>
        <p:spPr>
          <a:xfrm>
            <a:off x="1018800" y="251280"/>
            <a:ext cx="8024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39" name="Рисунок 12"/>
          <p:cNvPicPr/>
          <p:nvPr/>
        </p:nvPicPr>
        <p:blipFill>
          <a:blip r:embed="rId3"/>
          <a:stretch/>
        </p:blipFill>
        <p:spPr>
          <a:xfrm>
            <a:off x="292680" y="173160"/>
            <a:ext cx="719280" cy="906120"/>
          </a:xfrm>
          <a:prstGeom prst="rect">
            <a:avLst/>
          </a:prstGeom>
          <a:ln w="0">
            <a:noFill/>
          </a:ln>
        </p:spPr>
      </p:pic>
      <p:sp>
        <p:nvSpPr>
          <p:cNvPr id="740" name="Rectangle 3"/>
          <p:cNvSpPr/>
          <p:nvPr/>
        </p:nvSpPr>
        <p:spPr>
          <a:xfrm>
            <a:off x="1178820" y="331476"/>
            <a:ext cx="770400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8960" tIns="24480" rIns="48960" bIns="2448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ИНФОРМАЦИОННОЕ СОПРОВОЖДЕНИЕ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743" name="PlaceHolder 1"/>
          <p:cNvSpPr>
            <a:spLocks noGrp="1"/>
          </p:cNvSpPr>
          <p:nvPr>
            <p:ph type="sldNum" idx="4294967295"/>
          </p:nvPr>
        </p:nvSpPr>
        <p:spPr>
          <a:xfrm>
            <a:off x="6909840" y="480384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latin typeface="Times New Roman"/>
              </a:rPr>
              <a:t>22</a:t>
            </a:r>
            <a:endParaRPr lang="ru-RU" sz="1400" b="0" strike="noStrike" spc="-1" dirty="0">
              <a:latin typeface="Times New Roman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25F0B09-194A-4438-8B01-1D8D4A7FEB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356" y="978444"/>
            <a:ext cx="6936928" cy="411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3"/>
          <p:cNvSpPr/>
          <p:nvPr/>
        </p:nvSpPr>
        <p:spPr>
          <a:xfrm>
            <a:off x="1018800" y="251280"/>
            <a:ext cx="8024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39" name="Рисунок 12"/>
          <p:cNvPicPr/>
          <p:nvPr/>
        </p:nvPicPr>
        <p:blipFill>
          <a:blip r:embed="rId3"/>
          <a:stretch/>
        </p:blipFill>
        <p:spPr>
          <a:xfrm>
            <a:off x="292680" y="173160"/>
            <a:ext cx="719280" cy="906120"/>
          </a:xfrm>
          <a:prstGeom prst="rect">
            <a:avLst/>
          </a:prstGeom>
          <a:ln w="0">
            <a:noFill/>
          </a:ln>
        </p:spPr>
      </p:pic>
      <p:sp>
        <p:nvSpPr>
          <p:cNvPr id="740" name="Rectangle 3"/>
          <p:cNvSpPr/>
          <p:nvPr/>
        </p:nvSpPr>
        <p:spPr>
          <a:xfrm>
            <a:off x="1178818" y="165002"/>
            <a:ext cx="7784009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8960" tIns="24480" rIns="48960" bIns="2448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</a:rPr>
              <a:t>ВСЕРОССИЙСКИЙ ГРАНТОВЫЙ КОНКУРС ДЛЯ ОБРАЗОВАТЕЛЬНЫХ ОРГАНИЗАЦИЙ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</a:rPr>
              <a:t>«ДОБРО НЕ УХОДИТ НА КАНИКУЛЫ»</a:t>
            </a:r>
            <a:endParaRPr lang="ru-RU" b="1" spc="-1" dirty="0">
              <a:solidFill>
                <a:srgbClr val="A88000"/>
              </a:solidFill>
              <a:latin typeface="Times New Roman"/>
            </a:endParaRPr>
          </a:p>
        </p:txBody>
      </p:sp>
      <p:sp>
        <p:nvSpPr>
          <p:cNvPr id="743" name="PlaceHolder 1"/>
          <p:cNvSpPr>
            <a:spLocks noGrp="1"/>
          </p:cNvSpPr>
          <p:nvPr>
            <p:ph type="sldNum" idx="4294967295"/>
          </p:nvPr>
        </p:nvSpPr>
        <p:spPr>
          <a:xfrm>
            <a:off x="6909840" y="480384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latin typeface="Times New Roman"/>
              </a:rPr>
              <a:t>23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5401B1-6534-48EB-A5EF-52A5F765AAE6}"/>
              </a:ext>
            </a:extLst>
          </p:cNvPr>
          <p:cNvSpPr txBox="1"/>
          <p:nvPr/>
        </p:nvSpPr>
        <p:spPr>
          <a:xfrm>
            <a:off x="3218760" y="1286394"/>
            <a:ext cx="590408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гранта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300 000,00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2000" b="1" dirty="0">
              <a:latin typeface="Bahnschrift Condensed" panose="020B0502040204020203" pitchFamily="34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принимаются до 18 апреля 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вместесдобром.рф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5EE82-9A95-4A56-B009-E48D30BC7C0A}"/>
              </a:ext>
            </a:extLst>
          </p:cNvPr>
          <p:cNvSpPr txBox="1"/>
          <p:nvPr/>
        </p:nvSpPr>
        <p:spPr>
          <a:xfrm>
            <a:off x="3218760" y="2040447"/>
            <a:ext cx="5744069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Проекты, направленные на заботу о животных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оказание помощи пожилым людям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оказание помощи детям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адаптацию несовершеннолетних иностранных граждан и их родителей (законных представителей)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создание эффективной системы развития добровольчества (волонтёрства) в общеобразовательных организациях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DD8DB1CD-3340-43D6-A91C-190E67BD27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90" y="1156351"/>
            <a:ext cx="1534444" cy="3836109"/>
          </a:xfrm>
          <a:prstGeom prst="rect">
            <a:avLst/>
          </a:prstGeom>
        </p:spPr>
      </p:pic>
      <p:pic>
        <p:nvPicPr>
          <p:cNvPr id="12" name="Picture 9">
            <a:extLst>
              <a:ext uri="{FF2B5EF4-FFF2-40B4-BE49-F238E27FC236}">
                <a16:creationId xmlns:a16="http://schemas.microsoft.com/office/drawing/2014/main" id="{F0044BBE-F887-4A94-8EA0-B8E63C078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843" y="3194726"/>
            <a:ext cx="1115138" cy="11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Рисунок 22"/>
          <p:cNvPicPr/>
          <p:nvPr/>
        </p:nvPicPr>
        <p:blipFill>
          <a:blip r:embed="rId3"/>
          <a:stretch/>
        </p:blipFill>
        <p:spPr>
          <a:xfrm>
            <a:off x="283155" y="344610"/>
            <a:ext cx="615240" cy="774720"/>
          </a:xfrm>
          <a:prstGeom prst="rect">
            <a:avLst/>
          </a:prstGeom>
          <a:ln w="0">
            <a:noFill/>
          </a:ln>
        </p:spPr>
      </p:pic>
      <p:sp>
        <p:nvSpPr>
          <p:cNvPr id="493" name="Прямоугольник 12"/>
          <p:cNvSpPr/>
          <p:nvPr/>
        </p:nvSpPr>
        <p:spPr>
          <a:xfrm>
            <a:off x="852357" y="320513"/>
            <a:ext cx="8151840" cy="552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ts val="1800"/>
              </a:lnSpc>
              <a:spcBef>
                <a:spcPts val="601"/>
              </a:spcBef>
              <a:buNone/>
              <a:tabLst>
                <a:tab pos="0" algn="l"/>
                <a:tab pos="685440" algn="l"/>
                <a:tab pos="1371240" algn="l"/>
                <a:tab pos="2056680" algn="l"/>
                <a:tab pos="2742480" algn="l"/>
                <a:tab pos="3427920" algn="l"/>
                <a:tab pos="4113720" algn="l"/>
                <a:tab pos="4799160" algn="l"/>
                <a:tab pos="5484600" algn="l"/>
                <a:tab pos="6170400" algn="l"/>
                <a:tab pos="6855840" algn="l"/>
                <a:tab pos="7541640" algn="l"/>
              </a:tabLst>
            </a:pPr>
            <a:r>
              <a:rPr lang="ru-RU" sz="1800" b="1" strike="noStrike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УПРАВЛЕНЧЕСКАЯ МОДЕЛЬ РЕАЛИЗАЦИИ КОНТРОЛЯ ЗА ДЕЯТЕЛЬНОСТЬЮ СОВЕТНИКОВ ДИРЕКТОРА ПО ВОСПИТАНИЮ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496" name="PlaceHolder 1"/>
          <p:cNvSpPr>
            <a:spLocks noGrp="1"/>
          </p:cNvSpPr>
          <p:nvPr>
            <p:ph type="sldNum" idx="38"/>
          </p:nvPr>
        </p:nvSpPr>
        <p:spPr>
          <a:xfrm>
            <a:off x="6969894" y="487026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latin typeface="Times New Roman"/>
              </a:rPr>
              <a:t>3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DDD06BE2-3EAB-40A6-9B99-90C9ED04679F}"/>
              </a:ext>
            </a:extLst>
          </p:cNvPr>
          <p:cNvSpPr/>
          <p:nvPr/>
        </p:nvSpPr>
        <p:spPr>
          <a:xfrm>
            <a:off x="2593974" y="964702"/>
            <a:ext cx="3772960" cy="35061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Президента РФ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39B13F47-E8AE-4ABD-A3E7-3DFF63FC01D5}"/>
              </a:ext>
            </a:extLst>
          </p:cNvPr>
          <p:cNvSpPr/>
          <p:nvPr/>
        </p:nvSpPr>
        <p:spPr>
          <a:xfrm>
            <a:off x="819149" y="1566703"/>
            <a:ext cx="3418417" cy="38753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РФ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D24F47B8-2BC9-40CA-8E15-4F0C4199AF99}"/>
              </a:ext>
            </a:extLst>
          </p:cNvPr>
          <p:cNvSpPr/>
          <p:nvPr/>
        </p:nvSpPr>
        <p:spPr>
          <a:xfrm>
            <a:off x="819149" y="2381644"/>
            <a:ext cx="3418418" cy="51429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</a:t>
            </a:r>
          </a:p>
          <a:p>
            <a:pPr algn="ctr"/>
            <a:r>
              <a:rPr 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Тверской области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7357C1E-ADB1-43E4-A981-B040AF34BFE1}"/>
              </a:ext>
            </a:extLst>
          </p:cNvPr>
          <p:cNvSpPr/>
          <p:nvPr/>
        </p:nvSpPr>
        <p:spPr>
          <a:xfrm>
            <a:off x="819149" y="3367450"/>
            <a:ext cx="3418418" cy="53897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ОИВ в сфере образования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EF207EFA-28B5-4191-99D5-F3279821D057}"/>
              </a:ext>
            </a:extLst>
          </p:cNvPr>
          <p:cNvSpPr/>
          <p:nvPr/>
        </p:nvSpPr>
        <p:spPr>
          <a:xfrm>
            <a:off x="4723341" y="1577181"/>
            <a:ext cx="3772960" cy="38753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«Росдетцентр»</a:t>
            </a:r>
          </a:p>
        </p:txBody>
      </p:sp>
      <p:sp>
        <p:nvSpPr>
          <p:cNvPr id="20" name="Rectangle 12">
            <a:extLst>
              <a:ext uri="{FF2B5EF4-FFF2-40B4-BE49-F238E27FC236}">
                <a16:creationId xmlns:a16="http://schemas.microsoft.com/office/drawing/2014/main" id="{1CCCCD71-17F3-430E-BBDE-C8F552B8541A}"/>
              </a:ext>
            </a:extLst>
          </p:cNvPr>
          <p:cNvSpPr/>
          <p:nvPr/>
        </p:nvSpPr>
        <p:spPr>
          <a:xfrm>
            <a:off x="4704939" y="2359084"/>
            <a:ext cx="3772960" cy="516360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координатор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5D9420DA-3FC2-4954-B71A-A496B1821573}"/>
              </a:ext>
            </a:extLst>
          </p:cNvPr>
          <p:cNvSpPr/>
          <p:nvPr/>
        </p:nvSpPr>
        <p:spPr>
          <a:xfrm>
            <a:off x="4723341" y="3367450"/>
            <a:ext cx="3772960" cy="54601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координатор</a:t>
            </a:r>
          </a:p>
        </p:txBody>
      </p:sp>
      <p:cxnSp>
        <p:nvCxnSpPr>
          <p:cNvPr id="22" name="Straight Arrow Connector 16">
            <a:extLst>
              <a:ext uri="{FF2B5EF4-FFF2-40B4-BE49-F238E27FC236}">
                <a16:creationId xmlns:a16="http://schemas.microsoft.com/office/drawing/2014/main" id="{97316EFA-7B58-459F-816C-C04D5D0E84E7}"/>
              </a:ext>
            </a:extLst>
          </p:cNvPr>
          <p:cNvCxnSpPr>
            <a:stCxn id="16" idx="3"/>
            <a:endCxn id="19" idx="1"/>
          </p:cNvCxnSpPr>
          <p:nvPr/>
        </p:nvCxnSpPr>
        <p:spPr>
          <a:xfrm>
            <a:off x="4237566" y="1760471"/>
            <a:ext cx="485775" cy="1047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18">
            <a:extLst>
              <a:ext uri="{FF2B5EF4-FFF2-40B4-BE49-F238E27FC236}">
                <a16:creationId xmlns:a16="http://schemas.microsoft.com/office/drawing/2014/main" id="{48D916DA-E169-49FE-8488-2C9BB7BC0A93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 flipH="1">
            <a:off x="2528358" y="1315313"/>
            <a:ext cx="1952096" cy="251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0">
            <a:extLst>
              <a:ext uri="{FF2B5EF4-FFF2-40B4-BE49-F238E27FC236}">
                <a16:creationId xmlns:a16="http://schemas.microsoft.com/office/drawing/2014/main" id="{340F9EFC-2B1A-49E8-994F-1E5828ADE5A8}"/>
              </a:ext>
            </a:extLst>
          </p:cNvPr>
          <p:cNvCxnSpPr>
            <a:cxnSpLocks/>
            <a:stCxn id="15" idx="2"/>
            <a:endCxn id="19" idx="0"/>
          </p:cNvCxnSpPr>
          <p:nvPr/>
        </p:nvCxnSpPr>
        <p:spPr>
          <a:xfrm>
            <a:off x="4480454" y="1315313"/>
            <a:ext cx="2129367" cy="261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6">
            <a:extLst>
              <a:ext uri="{FF2B5EF4-FFF2-40B4-BE49-F238E27FC236}">
                <a16:creationId xmlns:a16="http://schemas.microsoft.com/office/drawing/2014/main" id="{13E52D24-4577-4709-A130-1E86FC4B5C5D}"/>
              </a:ext>
            </a:extLst>
          </p:cNvPr>
          <p:cNvCxnSpPr>
            <a:cxnSpLocks/>
          </p:cNvCxnSpPr>
          <p:nvPr/>
        </p:nvCxnSpPr>
        <p:spPr>
          <a:xfrm>
            <a:off x="2349425" y="2895693"/>
            <a:ext cx="1" cy="460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38">
            <a:extLst>
              <a:ext uri="{FF2B5EF4-FFF2-40B4-BE49-F238E27FC236}">
                <a16:creationId xmlns:a16="http://schemas.microsoft.com/office/drawing/2014/main" id="{0E6EF6FE-1B4B-42E5-9E06-454130B266E2}"/>
              </a:ext>
            </a:extLst>
          </p:cNvPr>
          <p:cNvCxnSpPr>
            <a:cxnSpLocks/>
            <a:stCxn id="17" idx="3"/>
            <a:endCxn id="20" idx="1"/>
          </p:cNvCxnSpPr>
          <p:nvPr/>
        </p:nvCxnSpPr>
        <p:spPr>
          <a:xfrm flipV="1">
            <a:off x="4237567" y="2617264"/>
            <a:ext cx="467372" cy="215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40">
            <a:extLst>
              <a:ext uri="{FF2B5EF4-FFF2-40B4-BE49-F238E27FC236}">
                <a16:creationId xmlns:a16="http://schemas.microsoft.com/office/drawing/2014/main" id="{D67F19A6-1665-476C-8224-3E3EE14FA68B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>
            <a:off x="4237567" y="3636936"/>
            <a:ext cx="485774" cy="35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43">
            <a:extLst>
              <a:ext uri="{FF2B5EF4-FFF2-40B4-BE49-F238E27FC236}">
                <a16:creationId xmlns:a16="http://schemas.microsoft.com/office/drawing/2014/main" id="{97E63217-3097-4C68-A9AB-D82CA51B0EAB}"/>
              </a:ext>
            </a:extLst>
          </p:cNvPr>
          <p:cNvSpPr/>
          <p:nvPr/>
        </p:nvSpPr>
        <p:spPr>
          <a:xfrm>
            <a:off x="4711516" y="4235807"/>
            <a:ext cx="1925279" cy="734609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</a:t>
            </a:r>
            <a:endParaRPr lang="ru-RU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</a:t>
            </a:r>
            <a:endParaRPr lang="ru-RU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44">
            <a:extLst>
              <a:ext uri="{FF2B5EF4-FFF2-40B4-BE49-F238E27FC236}">
                <a16:creationId xmlns:a16="http://schemas.microsoft.com/office/drawing/2014/main" id="{2EF0737B-672B-42E9-AA55-943CB4A85F76}"/>
              </a:ext>
            </a:extLst>
          </p:cNvPr>
          <p:cNvSpPr/>
          <p:nvPr/>
        </p:nvSpPr>
        <p:spPr>
          <a:xfrm>
            <a:off x="6794709" y="4232288"/>
            <a:ext cx="1701592" cy="738128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 </a:t>
            </a:r>
          </a:p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16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A16560C-EEA2-480B-B17A-EE5E1E611C4F}"/>
              </a:ext>
            </a:extLst>
          </p:cNvPr>
          <p:cNvCxnSpPr>
            <a:cxnSpLocks/>
          </p:cNvCxnSpPr>
          <p:nvPr/>
        </p:nvCxnSpPr>
        <p:spPr>
          <a:xfrm>
            <a:off x="2349425" y="1964717"/>
            <a:ext cx="74" cy="40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0">
            <a:extLst>
              <a:ext uri="{FF2B5EF4-FFF2-40B4-BE49-F238E27FC236}">
                <a16:creationId xmlns:a16="http://schemas.microsoft.com/office/drawing/2014/main" id="{4316B2E5-B1E1-4FD7-B0F4-90944F458A73}"/>
              </a:ext>
            </a:extLst>
          </p:cNvPr>
          <p:cNvCxnSpPr>
            <a:cxnSpLocks/>
            <a:endCxn id="31" idx="0"/>
          </p:cNvCxnSpPr>
          <p:nvPr/>
        </p:nvCxnSpPr>
        <p:spPr>
          <a:xfrm>
            <a:off x="6767735" y="3924446"/>
            <a:ext cx="877770" cy="307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4">
            <a:extLst>
              <a:ext uri="{FF2B5EF4-FFF2-40B4-BE49-F238E27FC236}">
                <a16:creationId xmlns:a16="http://schemas.microsoft.com/office/drawing/2014/main" id="{10BA516F-A0FA-4899-9BA0-F557C521E45B}"/>
              </a:ext>
            </a:extLst>
          </p:cNvPr>
          <p:cNvCxnSpPr>
            <a:cxnSpLocks/>
            <a:stCxn id="21" idx="2"/>
            <a:endCxn id="30" idx="0"/>
          </p:cNvCxnSpPr>
          <p:nvPr/>
        </p:nvCxnSpPr>
        <p:spPr>
          <a:xfrm flipH="1">
            <a:off x="5674156" y="3913462"/>
            <a:ext cx="935665" cy="3223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31">
            <a:extLst>
              <a:ext uri="{FF2B5EF4-FFF2-40B4-BE49-F238E27FC236}">
                <a16:creationId xmlns:a16="http://schemas.microsoft.com/office/drawing/2014/main" id="{AA16560C-EEA2-480B-B17A-EE5E1E611C4F}"/>
              </a:ext>
            </a:extLst>
          </p:cNvPr>
          <p:cNvCxnSpPr>
            <a:cxnSpLocks/>
          </p:cNvCxnSpPr>
          <p:nvPr/>
        </p:nvCxnSpPr>
        <p:spPr>
          <a:xfrm>
            <a:off x="6609821" y="1954239"/>
            <a:ext cx="74" cy="404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26">
            <a:extLst>
              <a:ext uri="{FF2B5EF4-FFF2-40B4-BE49-F238E27FC236}">
                <a16:creationId xmlns:a16="http://schemas.microsoft.com/office/drawing/2014/main" id="{13E52D24-4577-4709-A130-1E86FC4B5C5D}"/>
              </a:ext>
            </a:extLst>
          </p:cNvPr>
          <p:cNvCxnSpPr>
            <a:cxnSpLocks/>
          </p:cNvCxnSpPr>
          <p:nvPr/>
        </p:nvCxnSpPr>
        <p:spPr>
          <a:xfrm flipH="1">
            <a:off x="6609821" y="2895936"/>
            <a:ext cx="1662" cy="460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tangle 3"/>
          <p:cNvSpPr/>
          <p:nvPr/>
        </p:nvSpPr>
        <p:spPr>
          <a:xfrm>
            <a:off x="1018800" y="251280"/>
            <a:ext cx="8024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7" name="Рисунок 12"/>
          <p:cNvPicPr/>
          <p:nvPr/>
        </p:nvPicPr>
        <p:blipFill>
          <a:blip r:embed="rId3"/>
          <a:stretch/>
        </p:blipFill>
        <p:spPr>
          <a:xfrm>
            <a:off x="292680" y="173160"/>
            <a:ext cx="719280" cy="906120"/>
          </a:xfrm>
          <a:prstGeom prst="rect">
            <a:avLst/>
          </a:prstGeom>
          <a:ln w="0">
            <a:noFill/>
          </a:ln>
        </p:spPr>
      </p:pic>
      <p:sp>
        <p:nvSpPr>
          <p:cNvPr id="508" name="Rectangle 3"/>
          <p:cNvSpPr/>
          <p:nvPr/>
        </p:nvSpPr>
        <p:spPr>
          <a:xfrm>
            <a:off x="900165" y="308760"/>
            <a:ext cx="8024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8960" tIns="24480" rIns="48960" bIns="2448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РЕГИОНАЛЬНЫЙ РЕСУРСНЫЙ ЦЕНТР ПО ОБЕСПЕЧЕНИЮ ДЕЯТЕЛЬНОСТИ СОВЕТНИКОВ ДИРЕКТОРА ПО ВОСПИТАНИЮ</a:t>
            </a:r>
          </a:p>
          <a:p>
            <a:pPr algn="ctr">
              <a:lnSpc>
                <a:spcPct val="100000"/>
              </a:lnSpc>
              <a:buNone/>
            </a:pPr>
            <a:endParaRPr lang="ru-RU" sz="1800" b="0" strike="noStrike" spc="-1" dirty="0">
              <a:latin typeface="XO Oriel"/>
            </a:endParaRPr>
          </a:p>
        </p:txBody>
      </p:sp>
      <p:sp>
        <p:nvSpPr>
          <p:cNvPr id="513" name="PlaceHolder 1"/>
          <p:cNvSpPr>
            <a:spLocks noGrp="1"/>
          </p:cNvSpPr>
          <p:nvPr>
            <p:ph type="sldNum" idx="39"/>
          </p:nvPr>
        </p:nvSpPr>
        <p:spPr>
          <a:xfrm>
            <a:off x="6876360" y="473184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68701" y="2275349"/>
            <a:ext cx="3343275" cy="105727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координатор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«Навигатор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1960" y="2297832"/>
            <a:ext cx="1976385" cy="923330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медиа-сопровождению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0917" y="3573508"/>
            <a:ext cx="2762535" cy="1200329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документационному сопровождению персонала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09153" y="1174253"/>
            <a:ext cx="1946059" cy="923330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методическому сопровождению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8276" y="1174253"/>
            <a:ext cx="1970743" cy="923330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аналитической деятельности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62058" y="2297832"/>
            <a:ext cx="2262148" cy="923330"/>
          </a:xfrm>
          <a:prstGeom prst="rect">
            <a:avLst/>
          </a:prstGeom>
          <a:ln w="15875">
            <a:solidFill>
              <a:schemeClr val="accent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сопровождению проектов и программ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" name="Рисунок 20"/>
          <p:cNvPicPr/>
          <p:nvPr/>
        </p:nvPicPr>
        <p:blipFill>
          <a:blip r:embed="rId3"/>
          <a:stretch/>
        </p:blipFill>
        <p:spPr>
          <a:xfrm>
            <a:off x="292680" y="173160"/>
            <a:ext cx="615240" cy="774720"/>
          </a:xfrm>
          <a:prstGeom prst="rect">
            <a:avLst/>
          </a:prstGeom>
          <a:ln w="0">
            <a:noFill/>
          </a:ln>
        </p:spPr>
      </p:pic>
      <p:sp>
        <p:nvSpPr>
          <p:cNvPr id="543" name="PlaceHolder 1"/>
          <p:cNvSpPr>
            <a:spLocks noGrp="1"/>
          </p:cNvSpPr>
          <p:nvPr>
            <p:ph type="sldNum" idx="40"/>
          </p:nvPr>
        </p:nvSpPr>
        <p:spPr>
          <a:xfrm>
            <a:off x="6876360" y="473184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2319" y="237354"/>
            <a:ext cx="6607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</a:rPr>
              <a:t>РАБОТА МУНИЦИПАЛЬНОГО КООРДИНАТОРА ПРОЕКТА «НАВИГАТОРЫ ДЕТСТВА»</a:t>
            </a:r>
            <a:endParaRPr lang="ru-RU" spc="-1" dirty="0">
              <a:latin typeface="XO Orie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7920" y="883685"/>
            <a:ext cx="775900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деятельности образовательных организаций по реализации федеральных и региональных проектов,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Аналитическая, информационная, организационная деятельность по развитию системы воспитания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муниципалитете;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 муниципалитете мониторингов, оценочных процедур, координация и контроль исполнения поручений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советниками;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педагогических совещаний, выступления на методических объединениях, педагогических советах, межрайонных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событиях;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муниципальных конкурсов, мероприятий,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проектов;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органом местного самоуправления, осуществляющего управление в сфере образования,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родительской общественностью, партнерами (детские общественные объединения), СМИ, педагогическим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Bahnschrift Condensed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12371" y="3938451"/>
            <a:ext cx="7836480" cy="1064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рабочего места муниципального координатора: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рабочее место: офисная мебель,  компьютер (с возможностью подключения по видео-связи), доступ в информационно-телекоммуникационную сеть «Интернет»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Рисунок 22"/>
          <p:cNvPicPr/>
          <p:nvPr/>
        </p:nvPicPr>
        <p:blipFill>
          <a:blip r:embed="rId3"/>
          <a:stretch/>
        </p:blipFill>
        <p:spPr>
          <a:xfrm>
            <a:off x="292680" y="173160"/>
            <a:ext cx="615240" cy="774720"/>
          </a:xfrm>
          <a:prstGeom prst="rect">
            <a:avLst/>
          </a:prstGeom>
          <a:ln w="0">
            <a:noFill/>
          </a:ln>
        </p:spPr>
      </p:pic>
      <p:sp>
        <p:nvSpPr>
          <p:cNvPr id="479" name="PlaceHolder 1"/>
          <p:cNvSpPr>
            <a:spLocks noGrp="1"/>
          </p:cNvSpPr>
          <p:nvPr>
            <p:ph type="sldNum" idx="4294967295"/>
          </p:nvPr>
        </p:nvSpPr>
        <p:spPr>
          <a:xfrm>
            <a:off x="6873840" y="475380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latin typeface="Times New Roman"/>
              </a:rPr>
              <a:t>6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482" name="Прямоугольник 27"/>
          <p:cNvSpPr/>
          <p:nvPr/>
        </p:nvSpPr>
        <p:spPr>
          <a:xfrm>
            <a:off x="600480" y="235800"/>
            <a:ext cx="8151840" cy="3217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ts val="1800"/>
              </a:lnSpc>
              <a:spcBef>
                <a:spcPts val="601"/>
              </a:spcBef>
              <a:buNone/>
              <a:tabLst>
                <a:tab pos="0" algn="l"/>
                <a:tab pos="685440" algn="l"/>
                <a:tab pos="1371240" algn="l"/>
                <a:tab pos="2056680" algn="l"/>
                <a:tab pos="2742480" algn="l"/>
                <a:tab pos="3427920" algn="l"/>
                <a:tab pos="4113720" algn="l"/>
                <a:tab pos="4799160" algn="l"/>
                <a:tab pos="5484600" algn="l"/>
                <a:tab pos="6170400" algn="l"/>
                <a:tab pos="6855840" algn="l"/>
                <a:tab pos="7541640" algn="l"/>
              </a:tabLst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МУНИЦИПАЛЬНЫЕ КООРДИНАТОРЫ</a:t>
            </a:r>
            <a:endParaRPr lang="ru-RU" b="1" spc="-1" dirty="0">
              <a:solidFill>
                <a:srgbClr val="A88000"/>
              </a:solidFill>
              <a:latin typeface="Times New Roman"/>
              <a:ea typeface="DejaVu Sans"/>
            </a:endParaRPr>
          </a:p>
        </p:txBody>
      </p:sp>
      <p:sp>
        <p:nvSpPr>
          <p:cNvPr id="489" name="Прямоугольник 23"/>
          <p:cNvSpPr/>
          <p:nvPr/>
        </p:nvSpPr>
        <p:spPr>
          <a:xfrm>
            <a:off x="600300" y="4546260"/>
            <a:ext cx="4571280" cy="34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ts val="2001"/>
              </a:lnSpc>
              <a:buNone/>
            </a:pPr>
            <a:endParaRPr lang="ru-RU" sz="1700" b="0" strike="noStrike" spc="-1" dirty="0">
              <a:latin typeface="XO Oriel"/>
            </a:endParaRP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447B847D-02DE-4B1B-BE35-389FCE220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66635"/>
              </p:ext>
            </p:extLst>
          </p:nvPr>
        </p:nvGraphicFramePr>
        <p:xfrm>
          <a:off x="1030703" y="927225"/>
          <a:ext cx="3504142" cy="417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73207">
                  <a:extLst>
                    <a:ext uri="{9D8B030D-6E8A-4147-A177-3AD203B41FA5}">
                      <a16:colId xmlns:a16="http://schemas.microsoft.com/office/drawing/2014/main" val="139940720"/>
                    </a:ext>
                  </a:extLst>
                </a:gridCol>
                <a:gridCol w="1530935">
                  <a:extLst>
                    <a:ext uri="{9D8B030D-6E8A-4147-A177-3AD203B41FA5}">
                      <a16:colId xmlns:a16="http://schemas.microsoft.com/office/drawing/2014/main" val="2265053163"/>
                    </a:ext>
                  </a:extLst>
                </a:gridCol>
              </a:tblGrid>
              <a:tr h="51261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поданных заявок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40322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Тверь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60345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Конаковский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98396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Вышневолоцкий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73978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Западнодвинский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19053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Зубцовский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488220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Калининский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759089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Осташковский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14643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Нелидовский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13971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Ржевский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077389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Торжок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86442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Удомельский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348344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Бежецкий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00729"/>
                  </a:ext>
                </a:extLst>
              </a:tr>
            </a:tbl>
          </a:graphicData>
        </a:graphic>
      </p:graphicFrame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447B847D-02DE-4B1B-BE35-389FCE220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684082"/>
              </p:ext>
            </p:extLst>
          </p:nvPr>
        </p:nvGraphicFramePr>
        <p:xfrm>
          <a:off x="4670952" y="922320"/>
          <a:ext cx="3504142" cy="41757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73207">
                  <a:extLst>
                    <a:ext uri="{9D8B030D-6E8A-4147-A177-3AD203B41FA5}">
                      <a16:colId xmlns:a16="http://schemas.microsoft.com/office/drawing/2014/main" val="139940720"/>
                    </a:ext>
                  </a:extLst>
                </a:gridCol>
                <a:gridCol w="1530935">
                  <a:extLst>
                    <a:ext uri="{9D8B030D-6E8A-4147-A177-3AD203B41FA5}">
                      <a16:colId xmlns:a16="http://schemas.microsoft.com/office/drawing/2014/main" val="2265053163"/>
                    </a:ext>
                  </a:extLst>
                </a:gridCol>
              </a:tblGrid>
              <a:tr h="51261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поданных заявок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40322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Андреапольский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021769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Бологовский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60345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Весьегонский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98396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Жарковский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73978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Кимрский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19053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Калязинский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488220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Кашинский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759089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Краснохолмский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14643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Лесной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13971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Максатихинский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077389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Оленинский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86442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Пеновский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900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31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Auto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7" name="Рисунок 25"/>
          <p:cNvPicPr/>
          <p:nvPr/>
        </p:nvPicPr>
        <p:blipFill>
          <a:blip r:embed="rId3"/>
          <a:stretch/>
        </p:blipFill>
        <p:spPr>
          <a:xfrm>
            <a:off x="292680" y="173160"/>
            <a:ext cx="615240" cy="774720"/>
          </a:xfrm>
          <a:prstGeom prst="rect">
            <a:avLst/>
          </a:prstGeom>
          <a:ln w="0">
            <a:noFill/>
          </a:ln>
        </p:spPr>
      </p:pic>
      <p:sp>
        <p:nvSpPr>
          <p:cNvPr id="699" name="PlaceHolder 1"/>
          <p:cNvSpPr>
            <a:spLocks noGrp="1"/>
          </p:cNvSpPr>
          <p:nvPr>
            <p:ph type="sldNum" idx="4294967295"/>
          </p:nvPr>
        </p:nvSpPr>
        <p:spPr>
          <a:xfrm>
            <a:off x="6815520" y="47473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7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8256" y="387835"/>
            <a:ext cx="45727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  <a:spcBef>
                <a:spcPts val="601"/>
              </a:spcBef>
              <a:buNone/>
              <a:tabLst>
                <a:tab pos="0" algn="l"/>
                <a:tab pos="685440" algn="l"/>
                <a:tab pos="1371240" algn="l"/>
                <a:tab pos="2056680" algn="l"/>
                <a:tab pos="2742480" algn="l"/>
                <a:tab pos="3427920" algn="l"/>
                <a:tab pos="4113720" algn="l"/>
                <a:tab pos="4799160" algn="l"/>
                <a:tab pos="5484600" algn="l"/>
                <a:tab pos="6170400" algn="l"/>
                <a:tab pos="6855840" algn="l"/>
                <a:tab pos="7541640" algn="l"/>
              </a:tabLst>
            </a:pPr>
            <a:r>
              <a:rPr lang="ru-RU" b="1" spc="-1" dirty="0">
                <a:solidFill>
                  <a:srgbClr val="A88000"/>
                </a:solidFill>
                <a:latin typeface="Times New Roman"/>
              </a:rPr>
              <a:t>МУНИЦИПАЛЬНЫЕ КООРДИНАТОРЫ</a:t>
            </a:r>
          </a:p>
        </p:txBody>
      </p:sp>
      <p:graphicFrame>
        <p:nvGraphicFramePr>
          <p:cNvPr id="18" name="Table 4">
            <a:extLst>
              <a:ext uri="{FF2B5EF4-FFF2-40B4-BE49-F238E27FC236}">
                <a16:creationId xmlns:a16="http://schemas.microsoft.com/office/drawing/2014/main" id="{447B847D-02DE-4B1B-BE35-389FCE220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08214"/>
              </p:ext>
            </p:extLst>
          </p:nvPr>
        </p:nvGraphicFramePr>
        <p:xfrm>
          <a:off x="1030703" y="927225"/>
          <a:ext cx="3504142" cy="29565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73207">
                  <a:extLst>
                    <a:ext uri="{9D8B030D-6E8A-4147-A177-3AD203B41FA5}">
                      <a16:colId xmlns:a16="http://schemas.microsoft.com/office/drawing/2014/main" val="139940720"/>
                    </a:ext>
                  </a:extLst>
                </a:gridCol>
                <a:gridCol w="1530935">
                  <a:extLst>
                    <a:ext uri="{9D8B030D-6E8A-4147-A177-3AD203B41FA5}">
                      <a16:colId xmlns:a16="http://schemas.microsoft.com/office/drawing/2014/main" val="2265053163"/>
                    </a:ext>
                  </a:extLst>
                </a:gridCol>
              </a:tblGrid>
              <a:tr h="51261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поданных заявок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40322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Рамешковский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60345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Селижаровский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98396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Сандовский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73978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Сонковский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19053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Молоковский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488220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Кувшиновский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759089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Лихославльский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14643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Спировский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213971"/>
                  </a:ext>
                </a:extLst>
              </a:tr>
            </a:tbl>
          </a:graphicData>
        </a:graphic>
      </p:graphicFrame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id="{447B847D-02DE-4B1B-BE35-389FCE2207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231774"/>
              </p:ext>
            </p:extLst>
          </p:nvPr>
        </p:nvGraphicFramePr>
        <p:xfrm>
          <a:off x="4744619" y="927225"/>
          <a:ext cx="3504142" cy="29565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73207">
                  <a:extLst>
                    <a:ext uri="{9D8B030D-6E8A-4147-A177-3AD203B41FA5}">
                      <a16:colId xmlns:a16="http://schemas.microsoft.com/office/drawing/2014/main" val="139940720"/>
                    </a:ext>
                  </a:extLst>
                </a:gridCol>
                <a:gridCol w="1530935">
                  <a:extLst>
                    <a:ext uri="{9D8B030D-6E8A-4147-A177-3AD203B41FA5}">
                      <a16:colId xmlns:a16="http://schemas.microsoft.com/office/drawing/2014/main" val="2265053163"/>
                    </a:ext>
                  </a:extLst>
                </a:gridCol>
              </a:tblGrid>
              <a:tr h="51261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поданных заявок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40322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ЗАТО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«Солнечный»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160345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Старицкий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Торопецкий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Фировский</a:t>
                      </a: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ЗАТО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«Озёрный»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Торжокский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98396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Кесовогорский</a:t>
                      </a:r>
                      <a:r>
                        <a:rPr lang="ru-RU" sz="1400" b="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1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73978"/>
                  </a:ext>
                </a:extLst>
              </a:tr>
              <a:tr h="30153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Бельский  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18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91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19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21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Прямоугольник 10"/>
          <p:cNvSpPr/>
          <p:nvPr/>
        </p:nvSpPr>
        <p:spPr>
          <a:xfrm>
            <a:off x="1322707" y="173160"/>
            <a:ext cx="7494721" cy="10142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ts val="1800"/>
              </a:lnSpc>
              <a:buNone/>
              <a:tabLst>
                <a:tab pos="0" algn="l"/>
                <a:tab pos="685440" algn="l"/>
                <a:tab pos="1371240" algn="l"/>
                <a:tab pos="2056680" algn="l"/>
                <a:tab pos="2742480" algn="l"/>
                <a:tab pos="3427920" algn="l"/>
                <a:tab pos="4113720" algn="l"/>
                <a:tab pos="4799160" algn="l"/>
                <a:tab pos="5484600" algn="l"/>
                <a:tab pos="6170400" algn="l"/>
                <a:tab pos="6855840" algn="l"/>
                <a:tab pos="7541640" algn="l"/>
              </a:tabLst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НАПРАВЛЕНИЯ РАБОТЫ СОВЕТНИКА ДИРЕКТОРА ПО ВОСПИТАНИЮ И ВЗАИМОДЕЙСТВИЮ С ДЕТСКИМИ ОБЩЕСТВЕННЫМИ ОБЪЕДИНЕНИЯМИ В ОБЩЕОБРАЗОВАТЕЛЬНЫХ ОРГАНИЗАЦИЯХ</a:t>
            </a:r>
          </a:p>
        </p:txBody>
      </p:sp>
      <p:sp>
        <p:nvSpPr>
          <p:cNvPr id="695" name="Rectangle 7"/>
          <p:cNvSpPr/>
          <p:nvPr/>
        </p:nvSpPr>
        <p:spPr>
          <a:xfrm>
            <a:off x="623160" y="1023480"/>
            <a:ext cx="4013640" cy="556421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0840" tIns="31680" rIns="60840" bIns="31680" anchor="t">
            <a:sp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0" strike="noStrike" spc="-1" dirty="0" smtClean="0">
              <a:latin typeface="XO Orie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 b="0" strike="noStrike" spc="-1" dirty="0">
              <a:latin typeface="XO Oriel"/>
            </a:endParaRPr>
          </a:p>
        </p:txBody>
      </p:sp>
      <p:sp>
        <p:nvSpPr>
          <p:cNvPr id="696" name="AutoShape 4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97" name="Рисунок 25"/>
          <p:cNvPicPr/>
          <p:nvPr/>
        </p:nvPicPr>
        <p:blipFill>
          <a:blip r:embed="rId3"/>
          <a:stretch/>
        </p:blipFill>
        <p:spPr>
          <a:xfrm>
            <a:off x="292680" y="173160"/>
            <a:ext cx="615240" cy="774720"/>
          </a:xfrm>
          <a:prstGeom prst="rect">
            <a:avLst/>
          </a:prstGeom>
          <a:ln w="0">
            <a:noFill/>
          </a:ln>
        </p:spPr>
      </p:pic>
      <p:sp>
        <p:nvSpPr>
          <p:cNvPr id="699" name="PlaceHolder 1"/>
          <p:cNvSpPr>
            <a:spLocks noGrp="1"/>
          </p:cNvSpPr>
          <p:nvPr>
            <p:ph type="sldNum" idx="51"/>
          </p:nvPr>
        </p:nvSpPr>
        <p:spPr>
          <a:xfrm>
            <a:off x="6815520" y="474732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8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38783" y="1147830"/>
            <a:ext cx="27052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Родительские советы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РДДМ «Движение Первых»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«Разговоры о важном»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Добровольческие отряды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детские общественные объединения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43427" y="1095969"/>
            <a:ext cx="27529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Курирование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детских инициатив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Кружки и школьные объединения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Медиацентры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Школьные театры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клубы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Военно-патриотические объединения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7920" y="1094786"/>
            <a:ext cx="28177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</a:t>
            </a:r>
            <a:r>
              <a:rPr lang="ru-RU" sz="1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Штаб воспитательной работы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Ученическое самоуправление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Орлята России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«Добро не уходит на каникулы»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«Лига Вожатых»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92000" y="4277593"/>
            <a:ext cx="3674723" cy="709273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воспитательной среды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91999" y="3342738"/>
            <a:ext cx="3674723" cy="85788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сообществ детей, педагогов и родителей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62311" y="3342738"/>
            <a:ext cx="3628080" cy="857888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участия во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сероссийских мероприятиях, проектах и программах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62311" y="4273729"/>
            <a:ext cx="3716557" cy="717000"/>
          </a:xfrm>
          <a:prstGeom prst="round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детей в оздоровительную кампанию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Rectangle 3"/>
          <p:cNvSpPr/>
          <p:nvPr/>
        </p:nvSpPr>
        <p:spPr>
          <a:xfrm>
            <a:off x="1018800" y="251280"/>
            <a:ext cx="802404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39" name="Рисунок 12"/>
          <p:cNvPicPr/>
          <p:nvPr/>
        </p:nvPicPr>
        <p:blipFill>
          <a:blip r:embed="rId3"/>
          <a:stretch/>
        </p:blipFill>
        <p:spPr>
          <a:xfrm>
            <a:off x="292680" y="173160"/>
            <a:ext cx="719280" cy="906120"/>
          </a:xfrm>
          <a:prstGeom prst="rect">
            <a:avLst/>
          </a:prstGeom>
          <a:ln w="0">
            <a:noFill/>
          </a:ln>
        </p:spPr>
      </p:pic>
      <p:sp>
        <p:nvSpPr>
          <p:cNvPr id="740" name="Rectangle 3"/>
          <p:cNvSpPr/>
          <p:nvPr/>
        </p:nvSpPr>
        <p:spPr>
          <a:xfrm>
            <a:off x="1178820" y="173160"/>
            <a:ext cx="7704000" cy="37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8960" tIns="24480" rIns="48960" bIns="2448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b="1" spc="-1" dirty="0" smtClean="0">
                <a:solidFill>
                  <a:srgbClr val="A88000"/>
                </a:solidFill>
                <a:latin typeface="Times New Roman"/>
                <a:ea typeface="DejaVu Sans"/>
              </a:rPr>
              <a:t>ФИНАНСИРОВАНИЕ ДЕЯТЕЛЬНОСТИ СОВЕТНИКОВ ДИРЕКТОРА ПО </a:t>
            </a:r>
            <a:r>
              <a:rPr lang="ru-RU" b="1" spc="-1" dirty="0">
                <a:solidFill>
                  <a:srgbClr val="A88000"/>
                </a:solidFill>
                <a:latin typeface="Times New Roman"/>
              </a:rPr>
              <a:t>ВОСПИТАНИЮ И ВЗАИМОДЕЙСТВИЮ С ДЕТСКИМИ ОБЩЕСТВЕННЫМИ ОБЪЕДИНЕНИЯМИ </a:t>
            </a:r>
            <a:endParaRPr lang="ru-RU" sz="1800" b="0" strike="noStrike" spc="-1" dirty="0">
              <a:latin typeface="XO Oriel"/>
            </a:endParaRPr>
          </a:p>
        </p:txBody>
      </p:sp>
      <p:sp>
        <p:nvSpPr>
          <p:cNvPr id="743" name="PlaceHolder 1"/>
          <p:cNvSpPr>
            <a:spLocks noGrp="1"/>
          </p:cNvSpPr>
          <p:nvPr>
            <p:ph type="sldNum" idx="52"/>
          </p:nvPr>
        </p:nvSpPr>
        <p:spPr>
          <a:xfrm>
            <a:off x="6909840" y="4803840"/>
            <a:ext cx="213300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numCol="1" spcCol="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 dirty="0" smtClean="0">
                <a:latin typeface="Times New Roman"/>
              </a:rPr>
              <a:t>9</a:t>
            </a:r>
            <a:endParaRPr lang="ru-RU" sz="1400" b="0" strike="noStrike" spc="-1" dirty="0">
              <a:latin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72445" y="1239117"/>
            <a:ext cx="506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74028" y="1914126"/>
            <a:ext cx="2543692" cy="142023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«Российский детско-юношеский центр»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67476" y="3540800"/>
            <a:ext cx="2276273" cy="14202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35 000 тыс. руб.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заработной платы на 1 ставку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639679" y="1914126"/>
            <a:ext cx="2482173" cy="142023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просвещения РФ/ Региональный бюджет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32479</TotalTime>
  <Words>1367</Words>
  <Application>Microsoft Office PowerPoint</Application>
  <PresentationFormat>Экран (16:9)</PresentationFormat>
  <Paragraphs>592</Paragraphs>
  <Slides>23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4" baseType="lpstr">
      <vt:lpstr>Arial</vt:lpstr>
      <vt:lpstr>Bahnschrift Condensed</vt:lpstr>
      <vt:lpstr>Calibri</vt:lpstr>
      <vt:lpstr>DejaVu Sans</vt:lpstr>
      <vt:lpstr>Symbol</vt:lpstr>
      <vt:lpstr>Times New Roman</vt:lpstr>
      <vt:lpstr>Wingdings</vt:lpstr>
      <vt:lpstr>XO Oriel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ДЕЛАМ МОЛОДЕЖИ ТВЕРСКОЙ ОБЛАСТИ</dc:title>
  <dc:creator>Дарья Лаврикова</dc:creator>
  <cp:lastModifiedBy>Oksana Borisovna Komarova</cp:lastModifiedBy>
  <cp:revision>3415</cp:revision>
  <cp:lastPrinted>2023-02-20T18:22:25Z</cp:lastPrinted>
  <dcterms:created xsi:type="dcterms:W3CDTF">2017-05-26T08:23:10Z</dcterms:created>
  <dcterms:modified xsi:type="dcterms:W3CDTF">2023-04-06T06:28:17Z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61</vt:i4>
  </property>
  <property fmtid="{D5CDD505-2E9C-101B-9397-08002B2CF9AE}" pid="3" name="PresentationFormat">
    <vt:lpwstr>Экран (16:9)</vt:lpwstr>
  </property>
  <property fmtid="{D5CDD505-2E9C-101B-9397-08002B2CF9AE}" pid="4" name="Slides">
    <vt:i4>63</vt:i4>
  </property>
</Properties>
</file>